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095156394048616E-2"/>
          <c:y val="0.11864567587752053"/>
          <c:w val="0.90648331250912395"/>
          <c:h val="0.77289485873089403"/>
        </c:manualLayout>
      </c:layout>
      <c:lineChart>
        <c:grouping val="standard"/>
        <c:varyColors val="0"/>
        <c:ser>
          <c:idx val="0"/>
          <c:order val="0"/>
          <c:tx>
            <c:strRef>
              <c:f>Sheet1!$B$1</c:f>
              <c:strCache>
                <c:ptCount val="1"/>
                <c:pt idx="0">
                  <c:v>plan</c:v>
                </c:pt>
              </c:strCache>
            </c:strRef>
          </c:tx>
          <c:spPr>
            <a:ln w="28575" cap="rnd">
              <a:solidFill>
                <a:schemeClr val="accent1"/>
              </a:solidFill>
              <a:round/>
            </a:ln>
            <a:effectLst/>
          </c:spPr>
          <c:marker>
            <c:symbol val="none"/>
          </c:marker>
          <c:cat>
            <c:numRef>
              <c:f>Sheet1!$A$2:$A$10</c:f>
              <c:numCache>
                <c:formatCode>General</c:formatCode>
                <c:ptCount val="9"/>
                <c:pt idx="0">
                  <c:v>4.3</c:v>
                </c:pt>
                <c:pt idx="1">
                  <c:v>4.9000000000000004</c:v>
                </c:pt>
                <c:pt idx="2">
                  <c:v>4.17</c:v>
                </c:pt>
                <c:pt idx="3">
                  <c:v>4.24</c:v>
                </c:pt>
                <c:pt idx="4">
                  <c:v>5.0999999999999996</c:v>
                </c:pt>
                <c:pt idx="5">
                  <c:v>5.8</c:v>
                </c:pt>
                <c:pt idx="6">
                  <c:v>5.15</c:v>
                </c:pt>
                <c:pt idx="7">
                  <c:v>5.22</c:v>
                </c:pt>
                <c:pt idx="8">
                  <c:v>5.29</c:v>
                </c:pt>
              </c:numCache>
            </c:numRef>
          </c:cat>
          <c:val>
            <c:numRef>
              <c:f>Sheet1!$B$2:$B$10</c:f>
              <c:numCache>
                <c:formatCode>0%</c:formatCode>
                <c:ptCount val="9"/>
                <c:pt idx="0" formatCode="General">
                  <c:v>0</c:v>
                </c:pt>
                <c:pt idx="1">
                  <c:v>0.15</c:v>
                </c:pt>
                <c:pt idx="2">
                  <c:v>0.3</c:v>
                </c:pt>
                <c:pt idx="3">
                  <c:v>0.45</c:v>
                </c:pt>
                <c:pt idx="4">
                  <c:v>0.6</c:v>
                </c:pt>
                <c:pt idx="5">
                  <c:v>0.6</c:v>
                </c:pt>
                <c:pt idx="6">
                  <c:v>0.75</c:v>
                </c:pt>
                <c:pt idx="7">
                  <c:v>0.9</c:v>
                </c:pt>
                <c:pt idx="8">
                  <c:v>1</c:v>
                </c:pt>
              </c:numCache>
            </c:numRef>
          </c:val>
          <c:smooth val="0"/>
          <c:extLst>
            <c:ext xmlns:c16="http://schemas.microsoft.com/office/drawing/2014/chart" uri="{C3380CC4-5D6E-409C-BE32-E72D297353CC}">
              <c16:uniqueId val="{00000000-65DA-46E7-B356-AB310644D265}"/>
            </c:ext>
          </c:extLst>
        </c:ser>
        <c:ser>
          <c:idx val="1"/>
          <c:order val="1"/>
          <c:tx>
            <c:strRef>
              <c:f>Sheet1!$C$1</c:f>
              <c:strCache>
                <c:ptCount val="1"/>
                <c:pt idx="0">
                  <c:v>actual</c:v>
                </c:pt>
              </c:strCache>
            </c:strRef>
          </c:tx>
          <c:spPr>
            <a:ln w="28575" cap="rnd">
              <a:solidFill>
                <a:schemeClr val="accent2"/>
              </a:solidFill>
              <a:round/>
            </a:ln>
            <a:effectLst/>
          </c:spPr>
          <c:marker>
            <c:symbol val="none"/>
          </c:marker>
          <c:cat>
            <c:numRef>
              <c:f>Sheet1!$A$2:$A$10</c:f>
              <c:numCache>
                <c:formatCode>General</c:formatCode>
                <c:ptCount val="9"/>
                <c:pt idx="0">
                  <c:v>4.3</c:v>
                </c:pt>
                <c:pt idx="1">
                  <c:v>4.9000000000000004</c:v>
                </c:pt>
                <c:pt idx="2">
                  <c:v>4.17</c:v>
                </c:pt>
                <c:pt idx="3">
                  <c:v>4.24</c:v>
                </c:pt>
                <c:pt idx="4">
                  <c:v>5.0999999999999996</c:v>
                </c:pt>
                <c:pt idx="5">
                  <c:v>5.8</c:v>
                </c:pt>
                <c:pt idx="6">
                  <c:v>5.15</c:v>
                </c:pt>
                <c:pt idx="7">
                  <c:v>5.22</c:v>
                </c:pt>
                <c:pt idx="8">
                  <c:v>5.29</c:v>
                </c:pt>
              </c:numCache>
            </c:numRef>
          </c:cat>
          <c:val>
            <c:numRef>
              <c:f>Sheet1!$C$2:$C$10</c:f>
              <c:numCache>
                <c:formatCode>0%</c:formatCode>
                <c:ptCount val="9"/>
                <c:pt idx="0" formatCode="General">
                  <c:v>0</c:v>
                </c:pt>
                <c:pt idx="1">
                  <c:v>0.15</c:v>
                </c:pt>
                <c:pt idx="2">
                  <c:v>0.25</c:v>
                </c:pt>
                <c:pt idx="3">
                  <c:v>0.4</c:v>
                </c:pt>
                <c:pt idx="4">
                  <c:v>0.4</c:v>
                </c:pt>
                <c:pt idx="5">
                  <c:v>0.6</c:v>
                </c:pt>
                <c:pt idx="6">
                  <c:v>0.7</c:v>
                </c:pt>
                <c:pt idx="7">
                  <c:v>0.8</c:v>
                </c:pt>
                <c:pt idx="8">
                  <c:v>1</c:v>
                </c:pt>
              </c:numCache>
            </c:numRef>
          </c:val>
          <c:smooth val="0"/>
          <c:extLst>
            <c:ext xmlns:c16="http://schemas.microsoft.com/office/drawing/2014/chart" uri="{C3380CC4-5D6E-409C-BE32-E72D297353CC}">
              <c16:uniqueId val="{00000001-65DA-46E7-B356-AB310644D265}"/>
            </c:ext>
          </c:extLst>
        </c:ser>
        <c:dLbls>
          <c:showLegendKey val="0"/>
          <c:showVal val="0"/>
          <c:showCatName val="0"/>
          <c:showSerName val="0"/>
          <c:showPercent val="0"/>
          <c:showBubbleSize val="0"/>
        </c:dLbls>
        <c:smooth val="0"/>
        <c:axId val="641019232"/>
        <c:axId val="641015872"/>
      </c:lineChart>
      <c:catAx>
        <c:axId val="641019232"/>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start time</a:t>
                </a:r>
                <a:endParaRPr lang="zh-CN" altLang="en-US"/>
              </a:p>
            </c:rich>
          </c:tx>
          <c:layout>
            <c:manualLayout>
              <c:xMode val="edge"/>
              <c:yMode val="edge"/>
              <c:x val="0.84738030558676725"/>
              <c:y val="0.94464722601865725"/>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41015872"/>
        <c:crosses val="autoZero"/>
        <c:auto val="1"/>
        <c:lblAlgn val="ctr"/>
        <c:lblOffset val="100"/>
        <c:noMultiLvlLbl val="0"/>
      </c:catAx>
      <c:valAx>
        <c:axId val="641015872"/>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Project completion</a:t>
                </a:r>
                <a:endParaRPr lang="zh-CN" altLang="en-US"/>
              </a:p>
            </c:rich>
          </c:tx>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41019232"/>
        <c:crosses val="autoZero"/>
        <c:crossBetween val="between"/>
      </c:valAx>
      <c:spPr>
        <a:noFill/>
        <a:ln>
          <a:noFill/>
        </a:ln>
        <a:effectLst/>
      </c:spPr>
    </c:plotArea>
    <c:legend>
      <c:legendPos val="b"/>
      <c:layout>
        <c:manualLayout>
          <c:xMode val="edge"/>
          <c:yMode val="edge"/>
          <c:x val="0.34958751627123535"/>
          <c:y val="0.93106348697362207"/>
          <c:w val="0.25303215017698999"/>
          <c:h val="6.3080210948863596E-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475296395317332E-2"/>
          <c:y val="6.1199778506742929E-2"/>
          <c:w val="0.9219691484436856"/>
          <c:h val="0.78978927474976868"/>
        </c:manualLayout>
      </c:layout>
      <c:lineChart>
        <c:grouping val="standard"/>
        <c:varyColors val="0"/>
        <c:ser>
          <c:idx val="0"/>
          <c:order val="0"/>
          <c:tx>
            <c:strRef>
              <c:f>Sheet1!$B$1</c:f>
              <c:strCache>
                <c:ptCount val="1"/>
                <c:pt idx="0">
                  <c:v>plan</c:v>
                </c:pt>
              </c:strCache>
            </c:strRef>
          </c:tx>
          <c:spPr>
            <a:ln w="28575" cap="rnd">
              <a:solidFill>
                <a:schemeClr val="accent1"/>
              </a:solidFill>
              <a:round/>
            </a:ln>
            <a:effectLst/>
          </c:spPr>
          <c:marker>
            <c:symbol val="none"/>
          </c:marker>
          <c:cat>
            <c:numRef>
              <c:f>Sheet1!$A$2:$A$10</c:f>
              <c:numCache>
                <c:formatCode>General</c:formatCode>
                <c:ptCount val="9"/>
                <c:pt idx="0">
                  <c:v>4.3</c:v>
                </c:pt>
                <c:pt idx="1">
                  <c:v>4.9000000000000004</c:v>
                </c:pt>
                <c:pt idx="2">
                  <c:v>4.1399999999999997</c:v>
                </c:pt>
                <c:pt idx="3">
                  <c:v>4.24</c:v>
                </c:pt>
                <c:pt idx="4">
                  <c:v>5.0999999999999996</c:v>
                </c:pt>
                <c:pt idx="5">
                  <c:v>5.8</c:v>
                </c:pt>
                <c:pt idx="6">
                  <c:v>5.15</c:v>
                </c:pt>
                <c:pt idx="7">
                  <c:v>5.22</c:v>
                </c:pt>
                <c:pt idx="8">
                  <c:v>5.26</c:v>
                </c:pt>
              </c:numCache>
            </c:numRef>
          </c:cat>
          <c:val>
            <c:numRef>
              <c:f>Sheet1!$B$2:$B$10</c:f>
              <c:numCache>
                <c:formatCode>General</c:formatCode>
                <c:ptCount val="9"/>
                <c:pt idx="0">
                  <c:v>5</c:v>
                </c:pt>
                <c:pt idx="1">
                  <c:v>5</c:v>
                </c:pt>
                <c:pt idx="2">
                  <c:v>5</c:v>
                </c:pt>
                <c:pt idx="3">
                  <c:v>5</c:v>
                </c:pt>
                <c:pt idx="4">
                  <c:v>0</c:v>
                </c:pt>
                <c:pt idx="5">
                  <c:v>0</c:v>
                </c:pt>
                <c:pt idx="6">
                  <c:v>5</c:v>
                </c:pt>
                <c:pt idx="7">
                  <c:v>5</c:v>
                </c:pt>
                <c:pt idx="8">
                  <c:v>5</c:v>
                </c:pt>
              </c:numCache>
            </c:numRef>
          </c:val>
          <c:smooth val="0"/>
          <c:extLst>
            <c:ext xmlns:c16="http://schemas.microsoft.com/office/drawing/2014/chart" uri="{C3380CC4-5D6E-409C-BE32-E72D297353CC}">
              <c16:uniqueId val="{00000000-A193-44E4-B1D0-5EE21DCF3E1A}"/>
            </c:ext>
          </c:extLst>
        </c:ser>
        <c:ser>
          <c:idx val="1"/>
          <c:order val="1"/>
          <c:tx>
            <c:strRef>
              <c:f>Sheet1!$C$1</c:f>
              <c:strCache>
                <c:ptCount val="1"/>
                <c:pt idx="0">
                  <c:v>shi</c:v>
                </c:pt>
              </c:strCache>
            </c:strRef>
          </c:tx>
          <c:spPr>
            <a:ln w="28575" cap="rnd">
              <a:solidFill>
                <a:schemeClr val="accent2"/>
              </a:solidFill>
              <a:round/>
            </a:ln>
            <a:effectLst/>
          </c:spPr>
          <c:marker>
            <c:symbol val="none"/>
          </c:marker>
          <c:cat>
            <c:numRef>
              <c:f>Sheet1!$A$2:$A$10</c:f>
              <c:numCache>
                <c:formatCode>General</c:formatCode>
                <c:ptCount val="9"/>
                <c:pt idx="0">
                  <c:v>4.3</c:v>
                </c:pt>
                <c:pt idx="1">
                  <c:v>4.9000000000000004</c:v>
                </c:pt>
                <c:pt idx="2">
                  <c:v>4.1399999999999997</c:v>
                </c:pt>
                <c:pt idx="3">
                  <c:v>4.24</c:v>
                </c:pt>
                <c:pt idx="4">
                  <c:v>5.0999999999999996</c:v>
                </c:pt>
                <c:pt idx="5">
                  <c:v>5.8</c:v>
                </c:pt>
                <c:pt idx="6">
                  <c:v>5.15</c:v>
                </c:pt>
                <c:pt idx="7">
                  <c:v>5.22</c:v>
                </c:pt>
                <c:pt idx="8">
                  <c:v>5.26</c:v>
                </c:pt>
              </c:numCache>
            </c:numRef>
          </c:cat>
          <c:val>
            <c:numRef>
              <c:f>Sheet1!$C$2:$C$10</c:f>
              <c:numCache>
                <c:formatCode>General</c:formatCode>
                <c:ptCount val="9"/>
                <c:pt idx="0">
                  <c:v>0</c:v>
                </c:pt>
                <c:pt idx="1">
                  <c:v>7</c:v>
                </c:pt>
                <c:pt idx="2">
                  <c:v>6</c:v>
                </c:pt>
                <c:pt idx="3">
                  <c:v>5.5</c:v>
                </c:pt>
                <c:pt idx="4">
                  <c:v>3</c:v>
                </c:pt>
                <c:pt idx="5">
                  <c:v>7</c:v>
                </c:pt>
                <c:pt idx="6">
                  <c:v>7.5</c:v>
                </c:pt>
                <c:pt idx="7">
                  <c:v>5.5</c:v>
                </c:pt>
                <c:pt idx="8">
                  <c:v>8</c:v>
                </c:pt>
              </c:numCache>
            </c:numRef>
          </c:val>
          <c:smooth val="0"/>
          <c:extLst>
            <c:ext xmlns:c16="http://schemas.microsoft.com/office/drawing/2014/chart" uri="{C3380CC4-5D6E-409C-BE32-E72D297353CC}">
              <c16:uniqueId val="{00000001-A193-44E4-B1D0-5EE21DCF3E1A}"/>
            </c:ext>
          </c:extLst>
        </c:ser>
        <c:ser>
          <c:idx val="2"/>
          <c:order val="2"/>
          <c:tx>
            <c:strRef>
              <c:f>Sheet1!$D$1</c:f>
              <c:strCache>
                <c:ptCount val="1"/>
                <c:pt idx="0">
                  <c:v>cai</c:v>
                </c:pt>
              </c:strCache>
            </c:strRef>
          </c:tx>
          <c:spPr>
            <a:ln w="28575" cap="rnd">
              <a:solidFill>
                <a:schemeClr val="accent3"/>
              </a:solidFill>
              <a:round/>
            </a:ln>
            <a:effectLst/>
          </c:spPr>
          <c:marker>
            <c:symbol val="none"/>
          </c:marker>
          <c:cat>
            <c:numRef>
              <c:f>Sheet1!$A$2:$A$10</c:f>
              <c:numCache>
                <c:formatCode>General</c:formatCode>
                <c:ptCount val="9"/>
                <c:pt idx="0">
                  <c:v>4.3</c:v>
                </c:pt>
                <c:pt idx="1">
                  <c:v>4.9000000000000004</c:v>
                </c:pt>
                <c:pt idx="2">
                  <c:v>4.1399999999999997</c:v>
                </c:pt>
                <c:pt idx="3">
                  <c:v>4.24</c:v>
                </c:pt>
                <c:pt idx="4">
                  <c:v>5.0999999999999996</c:v>
                </c:pt>
                <c:pt idx="5">
                  <c:v>5.8</c:v>
                </c:pt>
                <c:pt idx="6">
                  <c:v>5.15</c:v>
                </c:pt>
                <c:pt idx="7">
                  <c:v>5.22</c:v>
                </c:pt>
                <c:pt idx="8">
                  <c:v>5.26</c:v>
                </c:pt>
              </c:numCache>
            </c:numRef>
          </c:cat>
          <c:val>
            <c:numRef>
              <c:f>Sheet1!$D$2:$D$10</c:f>
              <c:numCache>
                <c:formatCode>General</c:formatCode>
                <c:ptCount val="9"/>
                <c:pt idx="0">
                  <c:v>0</c:v>
                </c:pt>
                <c:pt idx="1">
                  <c:v>4</c:v>
                </c:pt>
                <c:pt idx="2">
                  <c:v>6</c:v>
                </c:pt>
                <c:pt idx="3">
                  <c:v>7</c:v>
                </c:pt>
                <c:pt idx="4">
                  <c:v>3</c:v>
                </c:pt>
                <c:pt idx="5">
                  <c:v>6</c:v>
                </c:pt>
                <c:pt idx="6">
                  <c:v>5</c:v>
                </c:pt>
                <c:pt idx="7">
                  <c:v>4</c:v>
                </c:pt>
                <c:pt idx="8">
                  <c:v>7</c:v>
                </c:pt>
              </c:numCache>
            </c:numRef>
          </c:val>
          <c:smooth val="0"/>
          <c:extLst>
            <c:ext xmlns:c16="http://schemas.microsoft.com/office/drawing/2014/chart" uri="{C3380CC4-5D6E-409C-BE32-E72D297353CC}">
              <c16:uniqueId val="{00000002-A193-44E4-B1D0-5EE21DCF3E1A}"/>
            </c:ext>
          </c:extLst>
        </c:ser>
        <c:ser>
          <c:idx val="3"/>
          <c:order val="3"/>
          <c:tx>
            <c:strRef>
              <c:f>Sheet1!$E$1</c:f>
              <c:strCache>
                <c:ptCount val="1"/>
                <c:pt idx="0">
                  <c:v>liu</c:v>
                </c:pt>
              </c:strCache>
            </c:strRef>
          </c:tx>
          <c:spPr>
            <a:ln w="28575" cap="rnd">
              <a:solidFill>
                <a:schemeClr val="accent4"/>
              </a:solidFill>
              <a:round/>
            </a:ln>
            <a:effectLst/>
          </c:spPr>
          <c:marker>
            <c:symbol val="none"/>
          </c:marker>
          <c:cat>
            <c:numRef>
              <c:f>Sheet1!$A$2:$A$10</c:f>
              <c:numCache>
                <c:formatCode>General</c:formatCode>
                <c:ptCount val="9"/>
                <c:pt idx="0">
                  <c:v>4.3</c:v>
                </c:pt>
                <c:pt idx="1">
                  <c:v>4.9000000000000004</c:v>
                </c:pt>
                <c:pt idx="2">
                  <c:v>4.1399999999999997</c:v>
                </c:pt>
                <c:pt idx="3">
                  <c:v>4.24</c:v>
                </c:pt>
                <c:pt idx="4">
                  <c:v>5.0999999999999996</c:v>
                </c:pt>
                <c:pt idx="5">
                  <c:v>5.8</c:v>
                </c:pt>
                <c:pt idx="6">
                  <c:v>5.15</c:v>
                </c:pt>
                <c:pt idx="7">
                  <c:v>5.22</c:v>
                </c:pt>
                <c:pt idx="8">
                  <c:v>5.26</c:v>
                </c:pt>
              </c:numCache>
            </c:numRef>
          </c:cat>
          <c:val>
            <c:numRef>
              <c:f>Sheet1!$E$2:$E$10</c:f>
              <c:numCache>
                <c:formatCode>General</c:formatCode>
                <c:ptCount val="9"/>
                <c:pt idx="0">
                  <c:v>0</c:v>
                </c:pt>
                <c:pt idx="1">
                  <c:v>5</c:v>
                </c:pt>
                <c:pt idx="2">
                  <c:v>6</c:v>
                </c:pt>
                <c:pt idx="3">
                  <c:v>5.5</c:v>
                </c:pt>
                <c:pt idx="4">
                  <c:v>2</c:v>
                </c:pt>
                <c:pt idx="5">
                  <c:v>5</c:v>
                </c:pt>
                <c:pt idx="6">
                  <c:v>7</c:v>
                </c:pt>
                <c:pt idx="7">
                  <c:v>5</c:v>
                </c:pt>
                <c:pt idx="8">
                  <c:v>6.5</c:v>
                </c:pt>
              </c:numCache>
            </c:numRef>
          </c:val>
          <c:smooth val="0"/>
          <c:extLst>
            <c:ext xmlns:c16="http://schemas.microsoft.com/office/drawing/2014/chart" uri="{C3380CC4-5D6E-409C-BE32-E72D297353CC}">
              <c16:uniqueId val="{00000003-A193-44E4-B1D0-5EE21DCF3E1A}"/>
            </c:ext>
          </c:extLst>
        </c:ser>
        <c:ser>
          <c:idx val="4"/>
          <c:order val="4"/>
          <c:tx>
            <c:strRef>
              <c:f>Sheet1!$F$1</c:f>
              <c:strCache>
                <c:ptCount val="1"/>
                <c:pt idx="0">
                  <c:v>xu</c:v>
                </c:pt>
              </c:strCache>
            </c:strRef>
          </c:tx>
          <c:spPr>
            <a:ln w="28575" cap="rnd">
              <a:solidFill>
                <a:schemeClr val="accent5"/>
              </a:solidFill>
              <a:round/>
            </a:ln>
            <a:effectLst/>
          </c:spPr>
          <c:marker>
            <c:symbol val="none"/>
          </c:marker>
          <c:cat>
            <c:numRef>
              <c:f>Sheet1!$A$2:$A$10</c:f>
              <c:numCache>
                <c:formatCode>General</c:formatCode>
                <c:ptCount val="9"/>
                <c:pt idx="0">
                  <c:v>4.3</c:v>
                </c:pt>
                <c:pt idx="1">
                  <c:v>4.9000000000000004</c:v>
                </c:pt>
                <c:pt idx="2">
                  <c:v>4.1399999999999997</c:v>
                </c:pt>
                <c:pt idx="3">
                  <c:v>4.24</c:v>
                </c:pt>
                <c:pt idx="4">
                  <c:v>5.0999999999999996</c:v>
                </c:pt>
                <c:pt idx="5">
                  <c:v>5.8</c:v>
                </c:pt>
                <c:pt idx="6">
                  <c:v>5.15</c:v>
                </c:pt>
                <c:pt idx="7">
                  <c:v>5.22</c:v>
                </c:pt>
                <c:pt idx="8">
                  <c:v>5.26</c:v>
                </c:pt>
              </c:numCache>
            </c:numRef>
          </c:cat>
          <c:val>
            <c:numRef>
              <c:f>Sheet1!$F$2:$F$10</c:f>
              <c:numCache>
                <c:formatCode>General</c:formatCode>
                <c:ptCount val="9"/>
                <c:pt idx="0">
                  <c:v>0</c:v>
                </c:pt>
                <c:pt idx="1">
                  <c:v>3</c:v>
                </c:pt>
                <c:pt idx="2">
                  <c:v>5.5</c:v>
                </c:pt>
                <c:pt idx="3">
                  <c:v>4.5</c:v>
                </c:pt>
                <c:pt idx="4">
                  <c:v>2</c:v>
                </c:pt>
                <c:pt idx="5">
                  <c:v>5</c:v>
                </c:pt>
                <c:pt idx="6">
                  <c:v>7</c:v>
                </c:pt>
                <c:pt idx="7">
                  <c:v>4</c:v>
                </c:pt>
                <c:pt idx="8">
                  <c:v>6</c:v>
                </c:pt>
              </c:numCache>
            </c:numRef>
          </c:val>
          <c:smooth val="0"/>
          <c:extLst>
            <c:ext xmlns:c16="http://schemas.microsoft.com/office/drawing/2014/chart" uri="{C3380CC4-5D6E-409C-BE32-E72D297353CC}">
              <c16:uniqueId val="{00000004-A193-44E4-B1D0-5EE21DCF3E1A}"/>
            </c:ext>
          </c:extLst>
        </c:ser>
        <c:dLbls>
          <c:showLegendKey val="0"/>
          <c:showVal val="0"/>
          <c:showCatName val="0"/>
          <c:showSerName val="0"/>
          <c:showPercent val="0"/>
          <c:showBubbleSize val="0"/>
        </c:dLbls>
        <c:smooth val="0"/>
        <c:axId val="322205344"/>
        <c:axId val="322207264"/>
      </c:lineChart>
      <c:catAx>
        <c:axId val="322205344"/>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start</a:t>
                </a:r>
                <a:r>
                  <a:rPr lang="en-US" altLang="zh-CN" baseline="0"/>
                  <a:t> time</a:t>
                </a:r>
                <a:endParaRPr lang="zh-CN" altLang="en-US"/>
              </a:p>
            </c:rich>
          </c:tx>
          <c:layout>
            <c:manualLayout>
              <c:xMode val="edge"/>
              <c:yMode val="edge"/>
              <c:x val="0.84989893186301901"/>
              <c:y val="0.91355826989934663"/>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22207264"/>
        <c:crosses val="autoZero"/>
        <c:auto val="1"/>
        <c:lblAlgn val="ctr"/>
        <c:lblOffset val="100"/>
        <c:noMultiLvlLbl val="0"/>
      </c:catAx>
      <c:valAx>
        <c:axId val="3222072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time cost</a:t>
                </a:r>
                <a:endParaRPr lang="zh-CN" altLang="en-US"/>
              </a:p>
            </c:rich>
          </c:tx>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22205344"/>
        <c:crosses val="autoZero"/>
        <c:crossBetween val="between"/>
      </c:valAx>
      <c:spPr>
        <a:noFill/>
        <a:ln>
          <a:noFill/>
        </a:ln>
        <a:effectLst/>
      </c:spPr>
    </c:plotArea>
    <c:legend>
      <c:legendPos val="b"/>
      <c:layout>
        <c:manualLayout>
          <c:xMode val="edge"/>
          <c:yMode val="edge"/>
          <c:x val="0.23282696876907566"/>
          <c:y val="0.91161122325959576"/>
          <c:w val="0.50789923231664402"/>
          <c:h val="6.3080210948863596E-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D14F4-3503-EB17-0110-13C0DD97F7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242541-B043-EC6E-0177-07842A2E6A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981D253-B7A4-2FBC-EE34-744BCFB67AF0}"/>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B419745E-798C-070E-BF2C-4D737AA068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2A5D89-A983-6F2B-EA4B-FE29CD20965A}"/>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2197934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DBE1F-084D-FB33-D56E-F44FAC79E74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B27875F-507F-0568-0991-B96111553E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8505F4-8931-19D5-33B7-8F3F4A998F1F}"/>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95E3926C-7003-FFB0-C9BB-49BE8254FC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81D845-5C6D-0358-8549-C39CAD6E49F5}"/>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1261556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484810B-4C1F-9272-A37C-7E7C1526BF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9BDCE2-C3E9-48FB-FBC7-1390523B849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8FBC27-4A9E-2AC1-BD52-099222A6901B}"/>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5107C33B-CCE4-B04C-9D5B-3B80B2CB2D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6E093-0AF3-9F8D-CD94-2A1E8EB63BB3}"/>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3884229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2EF22-4312-9EA3-CCCF-006AABA2B7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41F2BD-C4B4-E610-372D-7620D5B72BE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C6D8B5-1568-07AB-1289-F3124780E4CD}"/>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C0BB7F84-5E6F-5DB2-2481-900EC865A6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A70E29-9B84-8D3F-BEFB-987B742072ED}"/>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2402339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5CEB2-1FF2-43A4-36FA-0BBC8CC7AF9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146F290-CCD8-929A-791D-87C1216CB8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4C3B775-7C53-AF62-1988-2AC001B0224A}"/>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A2B62C50-9255-EA17-7041-D602045E18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6A0602-D2B2-5782-07DC-A80300876084}"/>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148359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27715-8934-C298-7673-0CDBBB7BCB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F9995F-3E61-4305-5CFB-4637F25F229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1BF1D7F-AA1D-90D9-1B84-3DD2E50DED0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9F0FD8A-51E5-3D35-4AF9-5C3AFB892A7F}"/>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6" name="页脚占位符 5">
            <a:extLst>
              <a:ext uri="{FF2B5EF4-FFF2-40B4-BE49-F238E27FC236}">
                <a16:creationId xmlns:a16="http://schemas.microsoft.com/office/drawing/2014/main" id="{2F27A334-B14C-0F7F-869C-BA50A61F3F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A87589-394E-B964-862A-ED9FEAA91951}"/>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4219953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63DD2-802C-B0BC-5AA0-92F989DE5CE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4B39BFA-B6B3-F254-5D77-C0A9BDED78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AB1F0A4-B8A2-7118-13DA-5EC967381D9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E2AA679-1416-57CE-81DA-A0C435BA3B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278E7C-DF12-95DA-D6BE-25DDD23F50B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24F138-F87A-B534-CBD4-D21BFE7BB4CC}"/>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8" name="页脚占位符 7">
            <a:extLst>
              <a:ext uri="{FF2B5EF4-FFF2-40B4-BE49-F238E27FC236}">
                <a16:creationId xmlns:a16="http://schemas.microsoft.com/office/drawing/2014/main" id="{5098B8A3-F355-EE81-FDA8-E3B30FE1F3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016B7A1-BEEA-F0A2-CB34-FE00001860D6}"/>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332797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3F2BC-F347-AEDC-E7C7-6B12A189141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07EA8B-EB0F-5BB7-E29F-F543561CFC60}"/>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4" name="页脚占位符 3">
            <a:extLst>
              <a:ext uri="{FF2B5EF4-FFF2-40B4-BE49-F238E27FC236}">
                <a16:creationId xmlns:a16="http://schemas.microsoft.com/office/drawing/2014/main" id="{9086DCC2-073C-9D16-986A-51DE360D00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8A11819-16A3-F0DF-E3A4-CF2BBCDE9718}"/>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206440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791940-8C7F-A171-41C1-BE6456729EA9}"/>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3" name="页脚占位符 2">
            <a:extLst>
              <a:ext uri="{FF2B5EF4-FFF2-40B4-BE49-F238E27FC236}">
                <a16:creationId xmlns:a16="http://schemas.microsoft.com/office/drawing/2014/main" id="{0FD967CC-D822-7D27-EB1C-0DD34575A2E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0A2D673-5AE1-3570-4AEA-9A050FF315C6}"/>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94784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94BB1-F76F-BC4A-8861-3D504723539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9D97AC-ADB7-4ED4-F1FD-2E2074C0DB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A58EE3-BAA8-A5DF-8EEA-FB4A91CBA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D016196-99EB-626E-EBE5-505B91B3029E}"/>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6" name="页脚占位符 5">
            <a:extLst>
              <a:ext uri="{FF2B5EF4-FFF2-40B4-BE49-F238E27FC236}">
                <a16:creationId xmlns:a16="http://schemas.microsoft.com/office/drawing/2014/main" id="{E19C8AF0-770E-07B0-E255-AC11AA1242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584F7E-7CFE-EA49-9126-6D98594D2657}"/>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135123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CD7F4-52BB-AAFD-B868-F6E4EE2A13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427CBA3-8304-A428-6C61-69806AC46C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6F6524-702B-9CAF-A915-6AF63C4DD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9474CCB-BC45-6BF0-D717-184258663F95}"/>
              </a:ext>
            </a:extLst>
          </p:cNvPr>
          <p:cNvSpPr>
            <a:spLocks noGrp="1"/>
          </p:cNvSpPr>
          <p:nvPr>
            <p:ph type="dt" sz="half" idx="10"/>
          </p:nvPr>
        </p:nvSpPr>
        <p:spPr/>
        <p:txBody>
          <a:bodyPr/>
          <a:lstStyle/>
          <a:p>
            <a:fld id="{282F4552-BBFC-494D-9C82-83420A2F70F0}" type="datetimeFigureOut">
              <a:rPr lang="zh-CN" altLang="en-US" smtClean="0"/>
              <a:t>2023/5/30</a:t>
            </a:fld>
            <a:endParaRPr lang="zh-CN" altLang="en-US"/>
          </a:p>
        </p:txBody>
      </p:sp>
      <p:sp>
        <p:nvSpPr>
          <p:cNvPr id="6" name="页脚占位符 5">
            <a:extLst>
              <a:ext uri="{FF2B5EF4-FFF2-40B4-BE49-F238E27FC236}">
                <a16:creationId xmlns:a16="http://schemas.microsoft.com/office/drawing/2014/main" id="{85F6B374-C458-0E1B-DCCA-1469712CBB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A3F67D-B4FF-8231-2866-F52540EF8453}"/>
              </a:ext>
            </a:extLst>
          </p:cNvPr>
          <p:cNvSpPr>
            <a:spLocks noGrp="1"/>
          </p:cNvSpPr>
          <p:nvPr>
            <p:ph type="sldNum" sz="quarter" idx="12"/>
          </p:nvPr>
        </p:nvSpPr>
        <p:spPr/>
        <p:txBody>
          <a:body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3039384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AF45878-2F62-358D-21E0-8B3841DC93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85007A-0CFD-B749-6AD8-C5C7D93EE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F540C8-A853-F161-EC5B-C67BA5B7BB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F4552-BBFC-494D-9C82-83420A2F70F0}"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B8C27E74-4CFE-83C0-5BB7-68FB0CB4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7DD9404-21DA-8273-7E64-C768337614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0D3009-5573-4F11-B6AF-40A773BCC857}" type="slidenum">
              <a:rPr lang="zh-CN" altLang="en-US" smtClean="0"/>
              <a:t>‹#›</a:t>
            </a:fld>
            <a:endParaRPr lang="zh-CN" altLang="en-US"/>
          </a:p>
        </p:txBody>
      </p:sp>
    </p:spTree>
    <p:extLst>
      <p:ext uri="{BB962C8B-B14F-4D97-AF65-F5344CB8AC3E}">
        <p14:creationId xmlns:p14="http://schemas.microsoft.com/office/powerpoint/2010/main" val="2701559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4299979-D453-AD24-900E-E745DFF85CF1}"/>
              </a:ext>
            </a:extLst>
          </p:cNvPr>
          <p:cNvSpPr/>
          <p:nvPr/>
        </p:nvSpPr>
        <p:spPr>
          <a:xfrm>
            <a:off x="635" y="0"/>
            <a:ext cx="12191365" cy="6858000"/>
          </a:xfrm>
          <a:prstGeom prst="rect">
            <a:avLst/>
          </a:prstGeom>
          <a:solidFill>
            <a:srgbClr val="F4F4F4"/>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icture 3">
            <a:extLst>
              <a:ext uri="{FF2B5EF4-FFF2-40B4-BE49-F238E27FC236}">
                <a16:creationId xmlns:a16="http://schemas.microsoft.com/office/drawing/2014/main" id="{845F9E3F-8237-F87F-E2BD-3479F6F1C26F}"/>
              </a:ext>
            </a:extLst>
          </p:cNvPr>
          <p:cNvPicPr>
            <a:picLocks noChangeAspect="1" noChangeArrowheads="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2767" r="7205" b="57679"/>
          <a:stretch>
            <a:fillRect/>
          </a:stretch>
        </p:blipFill>
        <p:spPr bwMode="auto">
          <a:xfrm rot="10800000">
            <a:off x="2253857" y="4221405"/>
            <a:ext cx="7272808" cy="46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3">
            <a:extLst>
              <a:ext uri="{FF2B5EF4-FFF2-40B4-BE49-F238E27FC236}">
                <a16:creationId xmlns:a16="http://schemas.microsoft.com/office/drawing/2014/main" id="{495D01F3-7F2F-BC4B-1A8B-DD6BC3F751B6}"/>
              </a:ext>
            </a:extLst>
          </p:cNvPr>
          <p:cNvSpPr txBox="1"/>
          <p:nvPr/>
        </p:nvSpPr>
        <p:spPr>
          <a:xfrm>
            <a:off x="1441450" y="3429000"/>
            <a:ext cx="9309100" cy="521970"/>
          </a:xfrm>
          <a:prstGeom prst="rect">
            <a:avLst/>
          </a:prstGeom>
          <a:noFill/>
          <a:ln w="9525">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eaLnBrk="1" hangingPunct="1"/>
            <a:r>
              <a:rPr lang="zh-CN" altLang="en-US" sz="2800" b="1" dirty="0">
                <a:solidFill>
                  <a:srgbClr val="072063"/>
                </a:solidFill>
                <a:latin typeface="Arial" panose="020B0604020202020204" pitchFamily="34" charset="0"/>
              </a:rPr>
              <a:t>Reading </a:t>
            </a:r>
            <a:r>
              <a:rPr lang="en-US" altLang="zh-CN" sz="2800" b="1" dirty="0">
                <a:solidFill>
                  <a:srgbClr val="072063"/>
                </a:solidFill>
                <a:latin typeface="Arial" panose="020B0604020202020204" pitchFamily="34" charset="0"/>
              </a:rPr>
              <a:t>C</a:t>
            </a:r>
            <a:r>
              <a:rPr lang="zh-CN" altLang="en-US" sz="2800" b="1" dirty="0">
                <a:solidFill>
                  <a:srgbClr val="072063"/>
                </a:solidFill>
                <a:latin typeface="Arial" panose="020B0604020202020204" pitchFamily="34" charset="0"/>
              </a:rPr>
              <a:t>omprehension </a:t>
            </a:r>
            <a:r>
              <a:rPr lang="en-US" altLang="zh-CN" sz="2800" b="1" dirty="0">
                <a:solidFill>
                  <a:srgbClr val="072063"/>
                </a:solidFill>
                <a:latin typeface="Arial" panose="020B0604020202020204" pitchFamily="34" charset="0"/>
              </a:rPr>
              <a:t>Q</a:t>
            </a:r>
            <a:r>
              <a:rPr lang="zh-CN" altLang="en-US" sz="2800" b="1" dirty="0">
                <a:solidFill>
                  <a:srgbClr val="072063"/>
                </a:solidFill>
                <a:latin typeface="Arial" panose="020B0604020202020204" pitchFamily="34" charset="0"/>
              </a:rPr>
              <a:t>uestion </a:t>
            </a:r>
            <a:r>
              <a:rPr lang="en-US" altLang="zh-CN" sz="2800" b="1" dirty="0">
                <a:solidFill>
                  <a:srgbClr val="072063"/>
                </a:solidFill>
                <a:latin typeface="Arial" panose="020B0604020202020204" pitchFamily="34" charset="0"/>
              </a:rPr>
              <a:t>A</a:t>
            </a:r>
            <a:r>
              <a:rPr lang="zh-CN" altLang="en-US" sz="2800" b="1" dirty="0">
                <a:solidFill>
                  <a:srgbClr val="072063"/>
                </a:solidFill>
                <a:latin typeface="Arial" panose="020B0604020202020204" pitchFamily="34" charset="0"/>
              </a:rPr>
              <a:t>nswering </a:t>
            </a:r>
            <a:r>
              <a:rPr lang="en-US" altLang="zh-CN" sz="2800" b="1" dirty="0">
                <a:solidFill>
                  <a:srgbClr val="072063"/>
                </a:solidFill>
                <a:latin typeface="Arial" panose="020B0604020202020204" pitchFamily="34" charset="0"/>
              </a:rPr>
              <a:t>S</a:t>
            </a:r>
            <a:r>
              <a:rPr lang="zh-CN" altLang="en-US" sz="2800" b="1" dirty="0">
                <a:solidFill>
                  <a:srgbClr val="072063"/>
                </a:solidFill>
                <a:latin typeface="Arial" panose="020B0604020202020204" pitchFamily="34" charset="0"/>
              </a:rPr>
              <a:t>ystem</a:t>
            </a:r>
          </a:p>
        </p:txBody>
      </p:sp>
      <p:sp>
        <p:nvSpPr>
          <p:cNvPr id="6" name="TextBox 18">
            <a:extLst>
              <a:ext uri="{FF2B5EF4-FFF2-40B4-BE49-F238E27FC236}">
                <a16:creationId xmlns:a16="http://schemas.microsoft.com/office/drawing/2014/main" id="{968CB95E-3F25-3B22-3739-41213FC98CD9}"/>
              </a:ext>
            </a:extLst>
          </p:cNvPr>
          <p:cNvSpPr txBox="1"/>
          <p:nvPr/>
        </p:nvSpPr>
        <p:spPr>
          <a:xfrm>
            <a:off x="6319520" y="4835207"/>
            <a:ext cx="4386580" cy="368300"/>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defTabSz="914400" eaLnBrk="1" fontAlgn="auto" hangingPunct="1">
              <a:spcBef>
                <a:spcPts val="0"/>
              </a:spcBef>
              <a:spcAft>
                <a:spcPts val="0"/>
              </a:spcAft>
              <a:buClrTx/>
              <a:buSzTx/>
              <a:buFontTx/>
              <a:defRPr/>
            </a:pPr>
            <a:r>
              <a:rPr kumimoji="0" lang="zh-CN" altLang="en-US" b="1" kern="1200" cap="none" spc="0" normalizeH="0" baseline="0" noProof="0" dirty="0">
                <a:solidFill>
                  <a:srgbClr val="072063"/>
                </a:solidFill>
                <a:latin typeface="+mn-lt"/>
                <a:ea typeface="+mn-ea"/>
                <a:cs typeface="+mn-cs"/>
              </a:rPr>
              <a:t>小组成员：刘浩洋</a:t>
            </a:r>
            <a:r>
              <a:rPr kumimoji="0" lang="en-US" altLang="zh-CN" b="1" kern="1200" cap="none" spc="0" normalizeH="0" baseline="0" noProof="0" dirty="0">
                <a:solidFill>
                  <a:srgbClr val="072063"/>
                </a:solidFill>
                <a:latin typeface="+mn-lt"/>
                <a:ea typeface="+mn-ea"/>
                <a:cs typeface="+mn-cs"/>
              </a:rPr>
              <a:t> </a:t>
            </a:r>
            <a:r>
              <a:rPr kumimoji="0" lang="zh-CN" altLang="en-US" b="1" kern="1200" cap="none" spc="0" normalizeH="0" baseline="0" noProof="0" dirty="0">
                <a:solidFill>
                  <a:srgbClr val="072063"/>
                </a:solidFill>
                <a:latin typeface="+mn-lt"/>
                <a:ea typeface="+mn-ea"/>
                <a:cs typeface="+mn-cs"/>
              </a:rPr>
              <a:t>蔡世鹏</a:t>
            </a:r>
            <a:r>
              <a:rPr kumimoji="0" lang="en-US" altLang="zh-CN" b="1" kern="1200" cap="none" spc="0" normalizeH="0" baseline="0" noProof="0" dirty="0">
                <a:solidFill>
                  <a:srgbClr val="072063"/>
                </a:solidFill>
                <a:latin typeface="+mn-lt"/>
                <a:ea typeface="+mn-ea"/>
                <a:cs typeface="+mn-cs"/>
              </a:rPr>
              <a:t> </a:t>
            </a:r>
            <a:r>
              <a:rPr kumimoji="0" lang="zh-CN" altLang="en-US" b="1" kern="1200" cap="none" spc="0" normalizeH="0" baseline="0" noProof="0" dirty="0">
                <a:solidFill>
                  <a:srgbClr val="072063"/>
                </a:solidFill>
                <a:latin typeface="+mn-lt"/>
                <a:ea typeface="+mn-ea"/>
                <a:cs typeface="+mn-cs"/>
              </a:rPr>
              <a:t>史周胤</a:t>
            </a:r>
            <a:r>
              <a:rPr kumimoji="0" lang="en-US" altLang="zh-CN" b="1" kern="1200" cap="none" spc="0" normalizeH="0" baseline="0" noProof="0" dirty="0">
                <a:solidFill>
                  <a:srgbClr val="072063"/>
                </a:solidFill>
                <a:latin typeface="+mn-lt"/>
                <a:ea typeface="+mn-ea"/>
                <a:cs typeface="+mn-cs"/>
              </a:rPr>
              <a:t> </a:t>
            </a:r>
            <a:r>
              <a:rPr kumimoji="0" lang="zh-CN" altLang="en-US" b="1" kern="1200" cap="none" spc="0" normalizeH="0" baseline="0" noProof="0" dirty="0">
                <a:solidFill>
                  <a:srgbClr val="072063"/>
                </a:solidFill>
                <a:latin typeface="+mn-lt"/>
                <a:ea typeface="+mn-ea"/>
                <a:cs typeface="+mn-cs"/>
              </a:rPr>
              <a:t>许润轩</a:t>
            </a:r>
            <a:r>
              <a:rPr kumimoji="0" lang="en-US" altLang="zh-CN" b="1" kern="1200" cap="none" spc="0" normalizeH="0" baseline="0" noProof="0" dirty="0">
                <a:solidFill>
                  <a:srgbClr val="072063"/>
                </a:solidFill>
                <a:latin typeface="+mn-lt"/>
                <a:ea typeface="+mn-ea"/>
                <a:cs typeface="+mn-cs"/>
              </a:rPr>
              <a:t>  </a:t>
            </a:r>
          </a:p>
        </p:txBody>
      </p:sp>
      <p:sp>
        <p:nvSpPr>
          <p:cNvPr id="7" name="TextBox 26">
            <a:extLst>
              <a:ext uri="{FF2B5EF4-FFF2-40B4-BE49-F238E27FC236}">
                <a16:creationId xmlns:a16="http://schemas.microsoft.com/office/drawing/2014/main" id="{42CC5A22-2C87-991C-EB25-83E20934F25D}"/>
              </a:ext>
            </a:extLst>
          </p:cNvPr>
          <p:cNvSpPr txBox="1"/>
          <p:nvPr/>
        </p:nvSpPr>
        <p:spPr>
          <a:xfrm>
            <a:off x="4091305" y="4835207"/>
            <a:ext cx="1325880" cy="368300"/>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defTabSz="914400" eaLnBrk="1" fontAlgn="auto" hangingPunct="1">
              <a:spcBef>
                <a:spcPts val="0"/>
              </a:spcBef>
              <a:spcAft>
                <a:spcPts val="0"/>
              </a:spcAft>
              <a:buClrTx/>
              <a:buSzTx/>
              <a:buFontTx/>
              <a:defRPr/>
            </a:pPr>
            <a:r>
              <a:rPr kumimoji="0" lang="zh-CN" altLang="en-US" b="1" kern="1200" cap="none" spc="0" normalizeH="0" baseline="0" noProof="0" dirty="0">
                <a:solidFill>
                  <a:srgbClr val="072063"/>
                </a:solidFill>
                <a:latin typeface="+mn-lt"/>
                <a:ea typeface="+mn-ea"/>
                <a:cs typeface="+mn-cs"/>
              </a:rPr>
              <a:t>老师：刘晋</a:t>
            </a:r>
          </a:p>
        </p:txBody>
      </p:sp>
      <p:pic>
        <p:nvPicPr>
          <p:cNvPr id="8" name="图片 7">
            <a:extLst>
              <a:ext uri="{FF2B5EF4-FFF2-40B4-BE49-F238E27FC236}">
                <a16:creationId xmlns:a16="http://schemas.microsoft.com/office/drawing/2014/main" id="{616B9647-8CD2-8002-DC17-EB9E4E72B637}"/>
              </a:ext>
            </a:extLst>
          </p:cNvPr>
          <p:cNvPicPr>
            <a:picLocks noChangeAspect="1"/>
          </p:cNvPicPr>
          <p:nvPr/>
        </p:nvPicPr>
        <p:blipFill>
          <a:blip r:embed="rId3"/>
          <a:stretch>
            <a:fillRect/>
          </a:stretch>
        </p:blipFill>
        <p:spPr>
          <a:xfrm>
            <a:off x="4091305" y="1654492"/>
            <a:ext cx="3073400" cy="1022350"/>
          </a:xfrm>
          <a:prstGeom prst="rect">
            <a:avLst/>
          </a:prstGeom>
          <a:noFill/>
          <a:ln w="9525">
            <a:noFill/>
          </a:ln>
        </p:spPr>
      </p:pic>
    </p:spTree>
    <p:extLst>
      <p:ext uri="{BB962C8B-B14F-4D97-AF65-F5344CB8AC3E}">
        <p14:creationId xmlns:p14="http://schemas.microsoft.com/office/powerpoint/2010/main" val="242597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4AFB05BB-1E39-1FDB-ECED-8BE619BCA9D3}"/>
              </a:ext>
            </a:extLst>
          </p:cNvPr>
          <p:cNvGraphicFramePr>
            <a:graphicFrameLocks noGrp="1"/>
          </p:cNvGraphicFramePr>
          <p:nvPr>
            <p:extLst>
              <p:ext uri="{D42A27DB-BD31-4B8C-83A1-F6EECF244321}">
                <p14:modId xmlns:p14="http://schemas.microsoft.com/office/powerpoint/2010/main" val="845450153"/>
              </p:ext>
            </p:extLst>
          </p:nvPr>
        </p:nvGraphicFramePr>
        <p:xfrm>
          <a:off x="314739" y="2319130"/>
          <a:ext cx="5204792" cy="2767338"/>
        </p:xfrm>
        <a:graphic>
          <a:graphicData uri="http://schemas.openxmlformats.org/drawingml/2006/table">
            <a:tbl>
              <a:tblPr>
                <a:tableStyleId>{5C22544A-7EE6-4342-B048-85BDC9FD1C3A}</a:tableStyleId>
              </a:tblPr>
              <a:tblGrid>
                <a:gridCol w="1241681">
                  <a:extLst>
                    <a:ext uri="{9D8B030D-6E8A-4147-A177-3AD203B41FA5}">
                      <a16:colId xmlns:a16="http://schemas.microsoft.com/office/drawing/2014/main" val="2053688763"/>
                    </a:ext>
                  </a:extLst>
                </a:gridCol>
                <a:gridCol w="562491">
                  <a:extLst>
                    <a:ext uri="{9D8B030D-6E8A-4147-A177-3AD203B41FA5}">
                      <a16:colId xmlns:a16="http://schemas.microsoft.com/office/drawing/2014/main" val="2037085393"/>
                    </a:ext>
                  </a:extLst>
                </a:gridCol>
                <a:gridCol w="764965">
                  <a:extLst>
                    <a:ext uri="{9D8B030D-6E8A-4147-A177-3AD203B41FA5}">
                      <a16:colId xmlns:a16="http://schemas.microsoft.com/office/drawing/2014/main" val="166769513"/>
                    </a:ext>
                  </a:extLst>
                </a:gridCol>
                <a:gridCol w="671022">
                  <a:extLst>
                    <a:ext uri="{9D8B030D-6E8A-4147-A177-3AD203B41FA5}">
                      <a16:colId xmlns:a16="http://schemas.microsoft.com/office/drawing/2014/main" val="3592093267"/>
                    </a:ext>
                  </a:extLst>
                </a:gridCol>
                <a:gridCol w="875245">
                  <a:extLst>
                    <a:ext uri="{9D8B030D-6E8A-4147-A177-3AD203B41FA5}">
                      <a16:colId xmlns:a16="http://schemas.microsoft.com/office/drawing/2014/main" val="2572248704"/>
                    </a:ext>
                  </a:extLst>
                </a:gridCol>
                <a:gridCol w="1089388">
                  <a:extLst>
                    <a:ext uri="{9D8B030D-6E8A-4147-A177-3AD203B41FA5}">
                      <a16:colId xmlns:a16="http://schemas.microsoft.com/office/drawing/2014/main" val="3360628743"/>
                    </a:ext>
                  </a:extLst>
                </a:gridCol>
              </a:tblGrid>
              <a:tr h="1383669">
                <a:tc>
                  <a:txBody>
                    <a:bodyPr/>
                    <a:lstStyle/>
                    <a:p>
                      <a:pPr marL="0" marR="0" algn="ctr">
                        <a:spcBef>
                          <a:spcPts val="0"/>
                        </a:spcBef>
                        <a:spcAft>
                          <a:spcPts val="0"/>
                        </a:spcAft>
                      </a:pPr>
                      <a:r>
                        <a:rPr lang="en-US" sz="1000" kern="0" dirty="0">
                          <a:effectLst/>
                        </a:rPr>
                        <a:t>Subjective</a:t>
                      </a:r>
                      <a:endParaRPr lang="en-US" sz="1050" kern="100" dirty="0">
                        <a:effectLst/>
                      </a:endParaRPr>
                    </a:p>
                    <a:p>
                      <a:pPr marL="0" marR="0" algn="ctr">
                        <a:spcBef>
                          <a:spcPts val="0"/>
                        </a:spcBef>
                        <a:spcAft>
                          <a:spcPts val="0"/>
                        </a:spcAft>
                      </a:pPr>
                      <a:r>
                        <a:rPr lang="en-US" sz="1000" kern="0" dirty="0">
                          <a:effectLst/>
                        </a:rPr>
                        <a:t>Rating</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Very low</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Low</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Moderate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High</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Very high</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194131299"/>
                  </a:ext>
                </a:extLst>
              </a:tr>
              <a:tr h="1383669">
                <a:tc>
                  <a:txBody>
                    <a:bodyPr/>
                    <a:lstStyle/>
                    <a:p>
                      <a:pPr marL="0" marR="0" algn="ctr">
                        <a:spcBef>
                          <a:spcPts val="0"/>
                        </a:spcBef>
                        <a:spcAft>
                          <a:spcPts val="0"/>
                        </a:spcAft>
                      </a:pPr>
                      <a:r>
                        <a:rPr lang="en-US" sz="1000" kern="0">
                          <a:effectLst/>
                        </a:rPr>
                        <a:t>Probabability</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a:effectLst/>
                        </a:rPr>
                        <a:t>0-0.10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dirty="0">
                          <a:effectLst/>
                        </a:rPr>
                        <a:t>0.11 -0.30</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a:effectLst/>
                        </a:rPr>
                        <a:t>0.31-0.50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a:effectLst/>
                        </a:rPr>
                        <a:t>0.51-0.70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000" kern="0" dirty="0">
                          <a:effectLst/>
                        </a:rPr>
                        <a:t>0.70-1.0</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915529761"/>
                  </a:ext>
                </a:extLst>
              </a:tr>
            </a:tbl>
          </a:graphicData>
        </a:graphic>
      </p:graphicFrame>
      <p:sp>
        <p:nvSpPr>
          <p:cNvPr id="5" name="矩形: 圆角 4">
            <a:extLst>
              <a:ext uri="{FF2B5EF4-FFF2-40B4-BE49-F238E27FC236}">
                <a16:creationId xmlns:a16="http://schemas.microsoft.com/office/drawing/2014/main" id="{0AA06487-4729-0ABF-EF5C-CF6888EF8B83}"/>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sp>
        <p:nvSpPr>
          <p:cNvPr id="6" name="矩形: 圆角 5">
            <a:extLst>
              <a:ext uri="{FF2B5EF4-FFF2-40B4-BE49-F238E27FC236}">
                <a16:creationId xmlns:a16="http://schemas.microsoft.com/office/drawing/2014/main" id="{922AA18B-458B-F25F-5951-A8724C8E470D}"/>
              </a:ext>
            </a:extLst>
          </p:cNvPr>
          <p:cNvSpPr/>
          <p:nvPr/>
        </p:nvSpPr>
        <p:spPr>
          <a:xfrm>
            <a:off x="2716695"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en-US" altLang="zh-CN" sz="1800" b="1" kern="100" dirty="0">
                <a:effectLst/>
                <a:latin typeface="黑体" panose="02010609060101010101" pitchFamily="49" charset="-122"/>
                <a:ea typeface="黑体" panose="02010609060101010101" pitchFamily="49" charset="-122"/>
                <a:cs typeface="Times New Roman" panose="02020603050405020304" pitchFamily="18" charset="0"/>
              </a:rPr>
              <a:t>      Quantifying risk probability and impact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4986DBED-E7DA-2854-75A0-1979EA9E8418}"/>
              </a:ext>
            </a:extLst>
          </p:cNvPr>
          <p:cNvGraphicFramePr>
            <a:graphicFrameLocks noGrp="1"/>
          </p:cNvGraphicFramePr>
          <p:nvPr>
            <p:extLst>
              <p:ext uri="{D42A27DB-BD31-4B8C-83A1-F6EECF244321}">
                <p14:modId xmlns:p14="http://schemas.microsoft.com/office/powerpoint/2010/main" val="854526278"/>
              </p:ext>
            </p:extLst>
          </p:nvPr>
        </p:nvGraphicFramePr>
        <p:xfrm>
          <a:off x="6095999" y="2027583"/>
          <a:ext cx="5781260" cy="3445956"/>
        </p:xfrm>
        <a:graphic>
          <a:graphicData uri="http://schemas.openxmlformats.org/drawingml/2006/table">
            <a:tbl>
              <a:tblPr>
                <a:tableStyleId>{5C22544A-7EE6-4342-B048-85BDC9FD1C3A}</a:tableStyleId>
              </a:tblPr>
              <a:tblGrid>
                <a:gridCol w="894021">
                  <a:extLst>
                    <a:ext uri="{9D8B030D-6E8A-4147-A177-3AD203B41FA5}">
                      <a16:colId xmlns:a16="http://schemas.microsoft.com/office/drawing/2014/main" val="1300020989"/>
                    </a:ext>
                  </a:extLst>
                </a:gridCol>
                <a:gridCol w="1052419">
                  <a:extLst>
                    <a:ext uri="{9D8B030D-6E8A-4147-A177-3AD203B41FA5}">
                      <a16:colId xmlns:a16="http://schemas.microsoft.com/office/drawing/2014/main" val="2187818184"/>
                    </a:ext>
                  </a:extLst>
                </a:gridCol>
                <a:gridCol w="944190">
                  <a:extLst>
                    <a:ext uri="{9D8B030D-6E8A-4147-A177-3AD203B41FA5}">
                      <a16:colId xmlns:a16="http://schemas.microsoft.com/office/drawing/2014/main" val="2677753995"/>
                    </a:ext>
                  </a:extLst>
                </a:gridCol>
                <a:gridCol w="832014">
                  <a:extLst>
                    <a:ext uri="{9D8B030D-6E8A-4147-A177-3AD203B41FA5}">
                      <a16:colId xmlns:a16="http://schemas.microsoft.com/office/drawing/2014/main" val="449289643"/>
                    </a:ext>
                  </a:extLst>
                </a:gridCol>
                <a:gridCol w="1068767">
                  <a:extLst>
                    <a:ext uri="{9D8B030D-6E8A-4147-A177-3AD203B41FA5}">
                      <a16:colId xmlns:a16="http://schemas.microsoft.com/office/drawing/2014/main" val="3840129315"/>
                    </a:ext>
                  </a:extLst>
                </a:gridCol>
                <a:gridCol w="989849">
                  <a:extLst>
                    <a:ext uri="{9D8B030D-6E8A-4147-A177-3AD203B41FA5}">
                      <a16:colId xmlns:a16="http://schemas.microsoft.com/office/drawing/2014/main" val="2708780187"/>
                    </a:ext>
                  </a:extLst>
                </a:gridCol>
              </a:tblGrid>
              <a:tr h="847013">
                <a:tc>
                  <a:txBody>
                    <a:bodyPr/>
                    <a:lstStyle/>
                    <a:p>
                      <a:pPr marL="0" marR="0" algn="ctr">
                        <a:spcBef>
                          <a:spcPts val="0"/>
                        </a:spcBef>
                        <a:spcAft>
                          <a:spcPts val="0"/>
                        </a:spcAft>
                      </a:pPr>
                      <a:r>
                        <a:rPr lang="en-US" sz="1000" kern="0">
                          <a:effectLst/>
                        </a:rPr>
                        <a:t>Project</a:t>
                      </a:r>
                      <a:endParaRPr lang="en-US" sz="1050" kern="100">
                        <a:effectLst/>
                      </a:endParaRPr>
                    </a:p>
                    <a:p>
                      <a:pPr marL="0" marR="0" algn="ctr">
                        <a:spcBef>
                          <a:spcPts val="0"/>
                        </a:spcBef>
                        <a:spcAft>
                          <a:spcPts val="0"/>
                        </a:spcAft>
                      </a:pPr>
                      <a:r>
                        <a:rPr lang="en-US" sz="1000" kern="0">
                          <a:effectLst/>
                        </a:rPr>
                        <a:t>Objective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Very low/0.05</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Low/0.1</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Moderate/0.2</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High/0.4</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Very high/0.8</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053834307"/>
                  </a:ext>
                </a:extLst>
              </a:tr>
              <a:tr h="847013">
                <a:tc>
                  <a:txBody>
                    <a:bodyPr/>
                    <a:lstStyle/>
                    <a:p>
                      <a:pPr marL="0" marR="0" algn="ctr">
                        <a:spcBef>
                          <a:spcPts val="0"/>
                        </a:spcBef>
                        <a:spcAft>
                          <a:spcPts val="0"/>
                        </a:spcAft>
                      </a:pPr>
                      <a:r>
                        <a:rPr lang="en-US" sz="1000" kern="0">
                          <a:effectLst/>
                        </a:rPr>
                        <a:t>Time cost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Insignificant</a:t>
                      </a:r>
                      <a:endParaRPr lang="en-US" sz="1050" kern="100">
                        <a:effectLst/>
                      </a:endParaRPr>
                    </a:p>
                    <a:p>
                      <a:pPr marL="0" marR="0" algn="ctr">
                        <a:spcBef>
                          <a:spcPts val="0"/>
                        </a:spcBef>
                        <a:spcAft>
                          <a:spcPts val="0"/>
                        </a:spcAft>
                      </a:pPr>
                      <a:r>
                        <a:rPr lang="en-US" sz="1000" kern="0">
                          <a:effectLst/>
                        </a:rPr>
                        <a:t>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1 week 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2 week time 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3 week 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4 week time</a:t>
                      </a:r>
                      <a:endParaRPr lang="en-US" sz="1050" kern="100">
                        <a:effectLst/>
                      </a:endParaRPr>
                    </a:p>
                    <a:p>
                      <a:pPr marL="0" marR="0" algn="ctr">
                        <a:spcBef>
                          <a:spcPts val="0"/>
                        </a:spcBef>
                        <a:spcAft>
                          <a:spcPts val="0"/>
                        </a:spcAft>
                      </a:pPr>
                      <a:r>
                        <a:rPr lang="en-US" sz="1000" kern="0">
                          <a:effectLst/>
                        </a:rPr>
                        <a:t>increase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59182212"/>
                  </a:ext>
                </a:extLst>
              </a:tr>
              <a:tr h="847013">
                <a:tc>
                  <a:txBody>
                    <a:bodyPr/>
                    <a:lstStyle/>
                    <a:p>
                      <a:pPr marL="0" marR="0" algn="ctr">
                        <a:spcBef>
                          <a:spcPts val="0"/>
                        </a:spcBef>
                        <a:spcAft>
                          <a:spcPts val="0"/>
                        </a:spcAft>
                      </a:pPr>
                      <a:r>
                        <a:rPr lang="en-US" sz="1000" kern="0">
                          <a:effectLst/>
                        </a:rPr>
                        <a:t>Scope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Scope decrease barely</a:t>
                      </a:r>
                      <a:endParaRPr lang="en-US" sz="1050" kern="100">
                        <a:effectLst/>
                      </a:endParaRPr>
                    </a:p>
                    <a:p>
                      <a:pPr marL="0" marR="0" algn="ctr">
                        <a:spcBef>
                          <a:spcPts val="0"/>
                        </a:spcBef>
                        <a:spcAft>
                          <a:spcPts val="0"/>
                        </a:spcAft>
                      </a:pPr>
                      <a:r>
                        <a:rPr lang="en-US" sz="1000" kern="0">
                          <a:effectLst/>
                        </a:rPr>
                        <a:t>noticeable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Minor areas of scope affected</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Major areas of</a:t>
                      </a:r>
                      <a:endParaRPr lang="en-US" sz="1050" kern="100">
                        <a:effectLst/>
                      </a:endParaRPr>
                    </a:p>
                    <a:p>
                      <a:pPr marL="0" marR="0" algn="ctr">
                        <a:spcBef>
                          <a:spcPts val="0"/>
                        </a:spcBef>
                        <a:spcAft>
                          <a:spcPts val="0"/>
                        </a:spcAft>
                      </a:pPr>
                      <a:r>
                        <a:rPr lang="en-US" sz="1000" kern="0">
                          <a:effectLst/>
                        </a:rPr>
                        <a:t>Scope affected</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Scope reduction unacceptable to sponsor</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Project end item is effectively useless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736498929"/>
                  </a:ext>
                </a:extLst>
              </a:tr>
              <a:tr h="904917">
                <a:tc>
                  <a:txBody>
                    <a:bodyPr/>
                    <a:lstStyle/>
                    <a:p>
                      <a:pPr marL="0" marR="0" algn="ctr">
                        <a:spcBef>
                          <a:spcPts val="0"/>
                        </a:spcBef>
                        <a:spcAft>
                          <a:spcPts val="0"/>
                        </a:spcAft>
                      </a:pPr>
                      <a:r>
                        <a:rPr lang="en-US" sz="1000" kern="0">
                          <a:effectLst/>
                        </a:rPr>
                        <a:t>Quality</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Quality degradation barely noticeable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Only very demanding applications are affected</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Quality reduction requires sponsor approval</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a:effectLst/>
                        </a:rPr>
                        <a:t>Quality reduction unacceptable to sponsor</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sz="1000" kern="0" dirty="0">
                          <a:effectLst/>
                        </a:rPr>
                        <a:t>Project end item effectively useless</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021070306"/>
                  </a:ext>
                </a:extLst>
              </a:tr>
            </a:tbl>
          </a:graphicData>
        </a:graphic>
      </p:graphicFrame>
    </p:spTree>
    <p:extLst>
      <p:ext uri="{BB962C8B-B14F-4D97-AF65-F5344CB8AC3E}">
        <p14:creationId xmlns:p14="http://schemas.microsoft.com/office/powerpoint/2010/main" val="1888466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367B668C-E087-4BCE-A67F-8C46EB299EA9}"/>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sp>
        <p:nvSpPr>
          <p:cNvPr id="5" name="矩形: 圆角 4">
            <a:extLst>
              <a:ext uri="{FF2B5EF4-FFF2-40B4-BE49-F238E27FC236}">
                <a16:creationId xmlns:a16="http://schemas.microsoft.com/office/drawing/2014/main" id="{A2B2F872-66AC-A61D-B4CF-902CF9EDFB97}"/>
              </a:ext>
            </a:extLst>
          </p:cNvPr>
          <p:cNvSpPr/>
          <p:nvPr/>
        </p:nvSpPr>
        <p:spPr>
          <a:xfrm>
            <a:off x="276307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Risk assessment</a:t>
            </a:r>
            <a:endParaRPr lang="zh-CN" altLang="en-US" dirty="0"/>
          </a:p>
        </p:txBody>
      </p:sp>
      <p:graphicFrame>
        <p:nvGraphicFramePr>
          <p:cNvPr id="6" name="表格 5">
            <a:extLst>
              <a:ext uri="{FF2B5EF4-FFF2-40B4-BE49-F238E27FC236}">
                <a16:creationId xmlns:a16="http://schemas.microsoft.com/office/drawing/2014/main" id="{F6C3CCF5-FA40-628E-DD68-6D5AEC76414D}"/>
              </a:ext>
            </a:extLst>
          </p:cNvPr>
          <p:cNvGraphicFramePr>
            <a:graphicFrameLocks noGrp="1"/>
          </p:cNvGraphicFramePr>
          <p:nvPr>
            <p:extLst>
              <p:ext uri="{D42A27DB-BD31-4B8C-83A1-F6EECF244321}">
                <p14:modId xmlns:p14="http://schemas.microsoft.com/office/powerpoint/2010/main" val="3791371961"/>
              </p:ext>
            </p:extLst>
          </p:nvPr>
        </p:nvGraphicFramePr>
        <p:xfrm>
          <a:off x="440538" y="2255983"/>
          <a:ext cx="5466715" cy="2072640"/>
        </p:xfrm>
        <a:graphic>
          <a:graphicData uri="http://schemas.openxmlformats.org/drawingml/2006/table">
            <a:tbl>
              <a:tblPr>
                <a:tableStyleId>{5C22544A-7EE6-4342-B048-85BDC9FD1C3A}</a:tableStyleId>
              </a:tblPr>
              <a:tblGrid>
                <a:gridCol w="1115060">
                  <a:extLst>
                    <a:ext uri="{9D8B030D-6E8A-4147-A177-3AD203B41FA5}">
                      <a16:colId xmlns:a16="http://schemas.microsoft.com/office/drawing/2014/main" val="3619154384"/>
                    </a:ext>
                  </a:extLst>
                </a:gridCol>
                <a:gridCol w="680085">
                  <a:extLst>
                    <a:ext uri="{9D8B030D-6E8A-4147-A177-3AD203B41FA5}">
                      <a16:colId xmlns:a16="http://schemas.microsoft.com/office/drawing/2014/main" val="957619065"/>
                    </a:ext>
                  </a:extLst>
                </a:gridCol>
                <a:gridCol w="713105">
                  <a:extLst>
                    <a:ext uri="{9D8B030D-6E8A-4147-A177-3AD203B41FA5}">
                      <a16:colId xmlns:a16="http://schemas.microsoft.com/office/drawing/2014/main" val="2355803194"/>
                    </a:ext>
                  </a:extLst>
                </a:gridCol>
                <a:gridCol w="857885">
                  <a:extLst>
                    <a:ext uri="{9D8B030D-6E8A-4147-A177-3AD203B41FA5}">
                      <a16:colId xmlns:a16="http://schemas.microsoft.com/office/drawing/2014/main" val="359111126"/>
                    </a:ext>
                  </a:extLst>
                </a:gridCol>
                <a:gridCol w="1181100">
                  <a:extLst>
                    <a:ext uri="{9D8B030D-6E8A-4147-A177-3AD203B41FA5}">
                      <a16:colId xmlns:a16="http://schemas.microsoft.com/office/drawing/2014/main" val="3687000632"/>
                    </a:ext>
                  </a:extLst>
                </a:gridCol>
                <a:gridCol w="919480">
                  <a:extLst>
                    <a:ext uri="{9D8B030D-6E8A-4147-A177-3AD203B41FA5}">
                      <a16:colId xmlns:a16="http://schemas.microsoft.com/office/drawing/2014/main" val="4081561175"/>
                    </a:ext>
                  </a:extLst>
                </a:gridCol>
              </a:tblGrid>
              <a:tr h="0">
                <a:tc>
                  <a:txBody>
                    <a:bodyPr/>
                    <a:lstStyle/>
                    <a:p>
                      <a:pPr marL="0" marR="0" algn="ctr">
                        <a:spcBef>
                          <a:spcPts val="0"/>
                        </a:spcBef>
                        <a:spcAft>
                          <a:spcPts val="0"/>
                        </a:spcAft>
                      </a:pPr>
                      <a:r>
                        <a:rPr lang="en-US" sz="1000" kern="0">
                          <a:effectLst/>
                        </a:rPr>
                        <a:t>Probability</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gridSpan="5">
                  <a:txBody>
                    <a:bodyPr/>
                    <a:lstStyle/>
                    <a:p>
                      <a:pPr marL="0" marR="0" algn="ctr">
                        <a:spcBef>
                          <a:spcPts val="0"/>
                        </a:spcBef>
                        <a:spcAft>
                          <a:spcPts val="0"/>
                        </a:spcAft>
                      </a:pPr>
                      <a:r>
                        <a:rPr lang="en-US" sz="1000" kern="0">
                          <a:effectLst/>
                        </a:rPr>
                        <a:t>Threats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53945006"/>
                  </a:ext>
                </a:extLst>
              </a:tr>
              <a:tr h="0">
                <a:tc>
                  <a:txBody>
                    <a:bodyPr/>
                    <a:lstStyle/>
                    <a:p>
                      <a:pPr marL="0" marR="0" algn="ctr">
                        <a:spcBef>
                          <a:spcPts val="0"/>
                        </a:spcBef>
                        <a:spcAft>
                          <a:spcPts val="0"/>
                        </a:spcAft>
                      </a:pPr>
                      <a:r>
                        <a:rPr lang="en-US" altLang="zh-CN" sz="1400" kern="0">
                          <a:effectLst/>
                        </a:rPr>
                        <a:t>0.9</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0.09</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0.18</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0.36</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0.72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897473727"/>
                  </a:ext>
                </a:extLst>
              </a:tr>
              <a:tr h="0">
                <a:tc>
                  <a:txBody>
                    <a:bodyPr/>
                    <a:lstStyle/>
                    <a:p>
                      <a:pPr marL="0" marR="0" algn="ctr">
                        <a:spcBef>
                          <a:spcPts val="0"/>
                        </a:spcBef>
                        <a:spcAft>
                          <a:spcPts val="0"/>
                        </a:spcAft>
                      </a:pPr>
                      <a:r>
                        <a:rPr lang="en-US" altLang="zh-CN" sz="1400" kern="0">
                          <a:effectLst/>
                        </a:rPr>
                        <a:t>0.7</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0.07</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dirty="0">
                          <a:effectLst/>
                        </a:rPr>
                        <a:t>0.28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0.56</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04281391"/>
                  </a:ext>
                </a:extLst>
              </a:tr>
              <a:tr h="0">
                <a:tc>
                  <a:txBody>
                    <a:bodyPr/>
                    <a:lstStyle/>
                    <a:p>
                      <a:pPr marL="0" marR="0" algn="ctr">
                        <a:spcBef>
                          <a:spcPts val="0"/>
                        </a:spcBef>
                        <a:spcAft>
                          <a:spcPts val="0"/>
                        </a:spcAft>
                      </a:pPr>
                      <a:r>
                        <a:rPr lang="en-US" altLang="zh-CN" sz="1400" kern="0">
                          <a:effectLst/>
                        </a:rPr>
                        <a:t>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0.03</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0.20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0.40</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4132065238"/>
                  </a:ext>
                </a:extLst>
              </a:tr>
              <a:tr h="0">
                <a:tc>
                  <a:txBody>
                    <a:bodyPr/>
                    <a:lstStyle/>
                    <a:p>
                      <a:pPr marL="0" marR="0" algn="ctr">
                        <a:spcBef>
                          <a:spcPts val="0"/>
                        </a:spcBef>
                        <a:spcAft>
                          <a:spcPts val="0"/>
                        </a:spcAft>
                      </a:pPr>
                      <a:r>
                        <a:rPr lang="en-US" altLang="zh-CN" sz="1400" kern="0">
                          <a:effectLst/>
                        </a:rPr>
                        <a:t>0.3</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0.03</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0.06</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0.24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2194029515"/>
                  </a:ext>
                </a:extLst>
              </a:tr>
              <a:tr h="0">
                <a:tc>
                  <a:txBody>
                    <a:bodyPr/>
                    <a:lstStyle/>
                    <a:p>
                      <a:pPr marL="0" marR="0" algn="ctr">
                        <a:spcBef>
                          <a:spcPts val="0"/>
                        </a:spcBef>
                        <a:spcAft>
                          <a:spcPts val="0"/>
                        </a:spcAft>
                      </a:pPr>
                      <a:r>
                        <a:rPr lang="en-US" altLang="zh-CN" sz="1400" kern="0">
                          <a:effectLst/>
                        </a:rPr>
                        <a:t>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0.08</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1645874828"/>
                  </a:ext>
                </a:extLst>
              </a:tr>
              <a:tr h="0">
                <a:tc>
                  <a:txBody>
                    <a:bodyPr/>
                    <a:lstStyle/>
                    <a:p>
                      <a:pPr marL="0" marR="0" algn="ctr">
                        <a:spcBef>
                          <a:spcPts val="0"/>
                        </a:spcBef>
                        <a:spcAft>
                          <a:spcPts val="0"/>
                        </a:spcAft>
                      </a:pPr>
                      <a:r>
                        <a:rPr lang="en-US" sz="1400" kern="0">
                          <a:effectLst/>
                        </a:rPr>
                        <a:t>Impact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0.1</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0.2</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a:effectLst/>
                        </a:rPr>
                        <a:t>0.4</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ctr">
                        <a:spcBef>
                          <a:spcPts val="0"/>
                        </a:spcBef>
                        <a:spcAft>
                          <a:spcPts val="0"/>
                        </a:spcAft>
                      </a:pPr>
                      <a:r>
                        <a:rPr lang="en-US" altLang="zh-CN" sz="1400" kern="0" dirty="0">
                          <a:effectLst/>
                        </a:rPr>
                        <a:t>0.8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extLst>
                  <a:ext uri="{0D108BD9-81ED-4DB2-BD59-A6C34878D82A}">
                    <a16:rowId xmlns:a16="http://schemas.microsoft.com/office/drawing/2014/main" val="37342582"/>
                  </a:ext>
                </a:extLst>
              </a:tr>
            </a:tbl>
          </a:graphicData>
        </a:graphic>
      </p:graphicFrame>
      <p:graphicFrame>
        <p:nvGraphicFramePr>
          <p:cNvPr id="7" name="表格 6">
            <a:extLst>
              <a:ext uri="{FF2B5EF4-FFF2-40B4-BE49-F238E27FC236}">
                <a16:creationId xmlns:a16="http://schemas.microsoft.com/office/drawing/2014/main" id="{0BCA74E7-7DF4-A923-B1E3-432F43513219}"/>
              </a:ext>
            </a:extLst>
          </p:cNvPr>
          <p:cNvGraphicFramePr>
            <a:graphicFrameLocks noGrp="1"/>
          </p:cNvGraphicFramePr>
          <p:nvPr>
            <p:extLst>
              <p:ext uri="{D42A27DB-BD31-4B8C-83A1-F6EECF244321}">
                <p14:modId xmlns:p14="http://schemas.microsoft.com/office/powerpoint/2010/main" val="4163034579"/>
              </p:ext>
            </p:extLst>
          </p:nvPr>
        </p:nvGraphicFramePr>
        <p:xfrm>
          <a:off x="6492419" y="2398167"/>
          <a:ext cx="5144135" cy="1297940"/>
        </p:xfrm>
        <a:graphic>
          <a:graphicData uri="http://schemas.openxmlformats.org/drawingml/2006/table">
            <a:tbl>
              <a:tblPr>
                <a:tableStyleId>{5C22544A-7EE6-4342-B048-85BDC9FD1C3A}</a:tableStyleId>
              </a:tblPr>
              <a:tblGrid>
                <a:gridCol w="1375410">
                  <a:extLst>
                    <a:ext uri="{9D8B030D-6E8A-4147-A177-3AD203B41FA5}">
                      <a16:colId xmlns:a16="http://schemas.microsoft.com/office/drawing/2014/main" val="2247292946"/>
                    </a:ext>
                  </a:extLst>
                </a:gridCol>
                <a:gridCol w="1275080">
                  <a:extLst>
                    <a:ext uri="{9D8B030D-6E8A-4147-A177-3AD203B41FA5}">
                      <a16:colId xmlns:a16="http://schemas.microsoft.com/office/drawing/2014/main" val="1253225397"/>
                    </a:ext>
                  </a:extLst>
                </a:gridCol>
                <a:gridCol w="888365">
                  <a:extLst>
                    <a:ext uri="{9D8B030D-6E8A-4147-A177-3AD203B41FA5}">
                      <a16:colId xmlns:a16="http://schemas.microsoft.com/office/drawing/2014/main" val="3317128201"/>
                    </a:ext>
                  </a:extLst>
                </a:gridCol>
                <a:gridCol w="1605280">
                  <a:extLst>
                    <a:ext uri="{9D8B030D-6E8A-4147-A177-3AD203B41FA5}">
                      <a16:colId xmlns:a16="http://schemas.microsoft.com/office/drawing/2014/main" val="3198065203"/>
                    </a:ext>
                  </a:extLst>
                </a:gridCol>
              </a:tblGrid>
              <a:tr h="499110">
                <a:tc>
                  <a:txBody>
                    <a:bodyPr/>
                    <a:lstStyle/>
                    <a:p>
                      <a:pPr marL="0" marR="0" algn="just">
                        <a:spcBef>
                          <a:spcPts val="0"/>
                        </a:spcBef>
                        <a:spcAft>
                          <a:spcPts val="0"/>
                        </a:spcAft>
                      </a:pPr>
                      <a:r>
                        <a:rPr lang="en-US" sz="1000" kern="0">
                          <a:effectLst/>
                        </a:rPr>
                        <a:t>Subjective Rating</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Low-level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Medium-level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High-level risk</a:t>
                      </a:r>
                      <a:endParaRPr lang="en-US" sz="1050" kern="100">
                        <a:effectLst/>
                      </a:endParaRPr>
                    </a:p>
                    <a:p>
                      <a:pPr marL="0" marR="0" algn="just">
                        <a:spcBef>
                          <a:spcPts val="0"/>
                        </a:spcBef>
                        <a:spcAft>
                          <a:spcPts val="0"/>
                        </a:spcAft>
                      </a:pPr>
                      <a:r>
                        <a:rPr lang="en-US" sz="1000" kern="0">
                          <a:effectLst/>
                        </a:rPr>
                        <a:t> </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048351576"/>
                  </a:ext>
                </a:extLst>
              </a:tr>
              <a:tr h="798830">
                <a:tc>
                  <a:txBody>
                    <a:bodyPr/>
                    <a:lstStyle/>
                    <a:p>
                      <a:pPr marL="0" marR="0" algn="just">
                        <a:spcBef>
                          <a:spcPts val="0"/>
                        </a:spcBef>
                        <a:spcAft>
                          <a:spcPts val="0"/>
                        </a:spcAft>
                      </a:pPr>
                      <a:r>
                        <a:rPr lang="en-US" sz="1000" kern="0">
                          <a:effectLst/>
                        </a:rPr>
                        <a:t>Threats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00" kern="0">
                          <a:effectLst/>
                        </a:rPr>
                        <a:t>&lt;0.05</a:t>
                      </a:r>
                      <a:endParaRPr lang="zh-CN" alt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kern="0">
                          <a:effectLst/>
                        </a:rPr>
                        <a:t>&gt;0.05 and</a:t>
                      </a:r>
                      <a:endParaRPr lang="en-US" sz="1050" kern="100">
                        <a:effectLst/>
                      </a:endParaRPr>
                    </a:p>
                    <a:p>
                      <a:pPr marL="0" marR="0" algn="just">
                        <a:spcBef>
                          <a:spcPts val="0"/>
                        </a:spcBef>
                        <a:spcAft>
                          <a:spcPts val="0"/>
                        </a:spcAft>
                      </a:pPr>
                      <a:r>
                        <a:rPr lang="en-US" sz="1000" kern="0">
                          <a:effectLst/>
                        </a:rPr>
                        <a:t>&lt;0.1</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00" kern="0" dirty="0">
                          <a:effectLst/>
                        </a:rPr>
                        <a:t>&gt;0.1</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969275278"/>
                  </a:ext>
                </a:extLst>
              </a:tr>
            </a:tbl>
          </a:graphicData>
        </a:graphic>
      </p:graphicFrame>
    </p:spTree>
    <p:extLst>
      <p:ext uri="{BB962C8B-B14F-4D97-AF65-F5344CB8AC3E}">
        <p14:creationId xmlns:p14="http://schemas.microsoft.com/office/powerpoint/2010/main" val="316824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27509DC1-E083-86FD-BB5F-1C96476332D8}"/>
              </a:ext>
            </a:extLst>
          </p:cNvPr>
          <p:cNvGraphicFramePr>
            <a:graphicFrameLocks noGrp="1"/>
          </p:cNvGraphicFramePr>
          <p:nvPr>
            <p:extLst>
              <p:ext uri="{D42A27DB-BD31-4B8C-83A1-F6EECF244321}">
                <p14:modId xmlns:p14="http://schemas.microsoft.com/office/powerpoint/2010/main" val="3467241780"/>
              </p:ext>
            </p:extLst>
          </p:nvPr>
        </p:nvGraphicFramePr>
        <p:xfrm>
          <a:off x="1167374" y="1949032"/>
          <a:ext cx="4423860" cy="4504740"/>
        </p:xfrm>
        <a:graphic>
          <a:graphicData uri="http://schemas.openxmlformats.org/drawingml/2006/table">
            <a:tbl>
              <a:tblPr>
                <a:tableStyleId>{5C22544A-7EE6-4342-B048-85BDC9FD1C3A}</a:tableStyleId>
              </a:tblPr>
              <a:tblGrid>
                <a:gridCol w="697020">
                  <a:extLst>
                    <a:ext uri="{9D8B030D-6E8A-4147-A177-3AD203B41FA5}">
                      <a16:colId xmlns:a16="http://schemas.microsoft.com/office/drawing/2014/main" val="1416715962"/>
                    </a:ext>
                  </a:extLst>
                </a:gridCol>
                <a:gridCol w="884369">
                  <a:extLst>
                    <a:ext uri="{9D8B030D-6E8A-4147-A177-3AD203B41FA5}">
                      <a16:colId xmlns:a16="http://schemas.microsoft.com/office/drawing/2014/main" val="974275737"/>
                    </a:ext>
                  </a:extLst>
                </a:gridCol>
                <a:gridCol w="1066682">
                  <a:extLst>
                    <a:ext uri="{9D8B030D-6E8A-4147-A177-3AD203B41FA5}">
                      <a16:colId xmlns:a16="http://schemas.microsoft.com/office/drawing/2014/main" val="1578753324"/>
                    </a:ext>
                  </a:extLst>
                </a:gridCol>
                <a:gridCol w="1775789">
                  <a:extLst>
                    <a:ext uri="{9D8B030D-6E8A-4147-A177-3AD203B41FA5}">
                      <a16:colId xmlns:a16="http://schemas.microsoft.com/office/drawing/2014/main" val="3131905575"/>
                    </a:ext>
                  </a:extLst>
                </a:gridCol>
              </a:tblGrid>
              <a:tr h="193393">
                <a:tc>
                  <a:txBody>
                    <a:bodyPr/>
                    <a:lstStyle/>
                    <a:p>
                      <a:pPr marL="0" marR="0" algn="just">
                        <a:spcBef>
                          <a:spcPts val="0"/>
                        </a:spcBef>
                        <a:spcAft>
                          <a:spcPts val="0"/>
                        </a:spcAft>
                      </a:pPr>
                      <a:r>
                        <a:rPr lang="en-US" sz="800" kern="0">
                          <a:effectLst/>
                        </a:rPr>
                        <a:t>Risk Profile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sz="800" kern="0">
                          <a:effectLst/>
                        </a:rPr>
                        <a:t>Probability</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sz="800" kern="0">
                          <a:effectLst/>
                        </a:rPr>
                        <a:t>Impact</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sz="800" kern="0">
                          <a:effectLst/>
                        </a:rPr>
                        <a:t>Threat</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1745455690"/>
                  </a:ext>
                </a:extLst>
              </a:tr>
              <a:tr h="435134">
                <a:tc>
                  <a:txBody>
                    <a:bodyPr/>
                    <a:lstStyle/>
                    <a:p>
                      <a:pPr marL="0" marR="0" algn="just">
                        <a:spcBef>
                          <a:spcPts val="0"/>
                        </a:spcBef>
                        <a:spcAft>
                          <a:spcPts val="0"/>
                        </a:spcAft>
                      </a:pPr>
                      <a:r>
                        <a:rPr lang="en-US" sz="800" kern="0">
                          <a:effectLst/>
                        </a:rPr>
                        <a:t>low proficiency in technique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3213134925"/>
                  </a:ext>
                </a:extLst>
              </a:tr>
              <a:tr h="314263">
                <a:tc>
                  <a:txBody>
                    <a:bodyPr/>
                    <a:lstStyle/>
                    <a:p>
                      <a:pPr marL="0" marR="0" algn="just">
                        <a:spcBef>
                          <a:spcPts val="0"/>
                        </a:spcBef>
                        <a:spcAft>
                          <a:spcPts val="0"/>
                        </a:spcAft>
                      </a:pPr>
                      <a:r>
                        <a:rPr lang="en-US" sz="800" kern="0">
                          <a:effectLst/>
                        </a:rPr>
                        <a:t>External Interface Risk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1069390291"/>
                  </a:ext>
                </a:extLst>
              </a:tr>
              <a:tr h="435134">
                <a:tc>
                  <a:txBody>
                    <a:bodyPr/>
                    <a:lstStyle/>
                    <a:p>
                      <a:pPr marL="0" marR="0" algn="just">
                        <a:spcBef>
                          <a:spcPts val="0"/>
                        </a:spcBef>
                        <a:spcAft>
                          <a:spcPts val="0"/>
                        </a:spcAft>
                      </a:pPr>
                      <a:r>
                        <a:rPr lang="en-US" sz="800" kern="0">
                          <a:effectLst/>
                        </a:rPr>
                        <a:t>Someone absent from the meeting</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2501235351"/>
                  </a:ext>
                </a:extLst>
              </a:tr>
              <a:tr h="676875">
                <a:tc>
                  <a:txBody>
                    <a:bodyPr/>
                    <a:lstStyle/>
                    <a:p>
                      <a:pPr marL="0" marR="0" algn="just">
                        <a:spcBef>
                          <a:spcPts val="0"/>
                        </a:spcBef>
                        <a:spcAft>
                          <a:spcPts val="0"/>
                        </a:spcAft>
                      </a:pPr>
                      <a:r>
                        <a:rPr lang="en-US" sz="800" kern="0">
                          <a:effectLst/>
                        </a:rPr>
                        <a:t>Underestimate of the workload and difficulties of a week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0.3</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0.2</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dirty="0">
                          <a:effectLst/>
                        </a:rPr>
                        <a:t>0.06</a:t>
                      </a:r>
                      <a:endPar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2715646904"/>
                  </a:ext>
                </a:extLst>
              </a:tr>
              <a:tr h="435134">
                <a:tc>
                  <a:txBody>
                    <a:bodyPr/>
                    <a:lstStyle/>
                    <a:p>
                      <a:pPr marL="0" marR="0" algn="just">
                        <a:spcBef>
                          <a:spcPts val="0"/>
                        </a:spcBef>
                        <a:spcAft>
                          <a:spcPts val="0"/>
                        </a:spcAft>
                      </a:pPr>
                      <a:r>
                        <a:rPr lang="en-US" sz="800" kern="0">
                          <a:effectLst/>
                        </a:rPr>
                        <a:t>Current plan is difficult to complete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0.4</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0.04</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780047152"/>
                  </a:ext>
                </a:extLst>
              </a:tr>
              <a:tr h="556004">
                <a:tc>
                  <a:txBody>
                    <a:bodyPr/>
                    <a:lstStyle/>
                    <a:p>
                      <a:pPr marL="0" marR="0" algn="just">
                        <a:spcBef>
                          <a:spcPts val="0"/>
                        </a:spcBef>
                        <a:spcAft>
                          <a:spcPts val="0"/>
                        </a:spcAft>
                      </a:pPr>
                      <a:r>
                        <a:rPr lang="en-US" sz="800" kern="0">
                          <a:effectLst/>
                        </a:rPr>
                        <a:t>Someone busy in their personal affairs</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1461415784"/>
                  </a:ext>
                </a:extLst>
              </a:tr>
              <a:tr h="435134">
                <a:tc>
                  <a:txBody>
                    <a:bodyPr/>
                    <a:lstStyle/>
                    <a:p>
                      <a:pPr marL="0" marR="0" algn="just">
                        <a:spcBef>
                          <a:spcPts val="0"/>
                        </a:spcBef>
                        <a:spcAft>
                          <a:spcPts val="0"/>
                        </a:spcAft>
                      </a:pPr>
                      <a:r>
                        <a:rPr lang="en-US" sz="800" kern="0">
                          <a:effectLst/>
                        </a:rPr>
                        <a:t>Someone get sick，recover in a week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0.05</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3840989578"/>
                  </a:ext>
                </a:extLst>
              </a:tr>
              <a:tr h="314263">
                <a:tc>
                  <a:txBody>
                    <a:bodyPr/>
                    <a:lstStyle/>
                    <a:p>
                      <a:pPr marL="0" marR="0" algn="just">
                        <a:spcBef>
                          <a:spcPts val="0"/>
                        </a:spcBef>
                        <a:spcAft>
                          <a:spcPts val="0"/>
                        </a:spcAft>
                      </a:pPr>
                      <a:r>
                        <a:rPr lang="en-US" sz="800" kern="0">
                          <a:effectLst/>
                        </a:rPr>
                        <a:t>The loss of current work</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0.1</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0.8</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0.08</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1351958406"/>
                  </a:ext>
                </a:extLst>
              </a:tr>
              <a:tr h="556004">
                <a:tc>
                  <a:txBody>
                    <a:bodyPr/>
                    <a:lstStyle/>
                    <a:p>
                      <a:pPr marL="0" marR="0" algn="just">
                        <a:spcBef>
                          <a:spcPts val="0"/>
                        </a:spcBef>
                        <a:spcAft>
                          <a:spcPts val="0"/>
                        </a:spcAft>
                      </a:pPr>
                      <a:r>
                        <a:rPr lang="en-US" sz="800" kern="0">
                          <a:effectLst/>
                        </a:rPr>
                        <a:t>Someone get sick，recover for a long time</a:t>
                      </a:r>
                      <a:endParaRPr 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0.3</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a:effectLst/>
                        </a:rPr>
                        <a:t>0.2</a:t>
                      </a:r>
                      <a:endParaRPr lang="zh-CN" altLang="en-US"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tc>
                  <a:txBody>
                    <a:bodyPr/>
                    <a:lstStyle/>
                    <a:p>
                      <a:pPr marL="0" marR="0" algn="just">
                        <a:spcBef>
                          <a:spcPts val="0"/>
                        </a:spcBef>
                        <a:spcAft>
                          <a:spcPts val="0"/>
                        </a:spcAft>
                      </a:pPr>
                      <a:r>
                        <a:rPr lang="en-US" altLang="zh-CN" sz="800" kern="0" dirty="0">
                          <a:effectLst/>
                        </a:rPr>
                        <a:t>0.06</a:t>
                      </a:r>
                      <a:endParaRPr lang="zh-CN" altLang="en-US"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392" marR="54392" marT="36261" marB="36261"/>
                </a:tc>
                <a:extLst>
                  <a:ext uri="{0D108BD9-81ED-4DB2-BD59-A6C34878D82A}">
                    <a16:rowId xmlns:a16="http://schemas.microsoft.com/office/drawing/2014/main" val="55610919"/>
                  </a:ext>
                </a:extLst>
              </a:tr>
            </a:tbl>
          </a:graphicData>
        </a:graphic>
      </p:graphicFrame>
      <p:sp>
        <p:nvSpPr>
          <p:cNvPr id="6" name="矩形: 圆角 5">
            <a:extLst>
              <a:ext uri="{FF2B5EF4-FFF2-40B4-BE49-F238E27FC236}">
                <a16:creationId xmlns:a16="http://schemas.microsoft.com/office/drawing/2014/main" id="{2666959B-963D-95EB-84E4-625C67FB2E6A}"/>
              </a:ext>
            </a:extLst>
          </p:cNvPr>
          <p:cNvSpPr/>
          <p:nvPr/>
        </p:nvSpPr>
        <p:spPr>
          <a:xfrm>
            <a:off x="276307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Risk assessment</a:t>
            </a:r>
            <a:endParaRPr lang="zh-CN" altLang="en-US" dirty="0"/>
          </a:p>
        </p:txBody>
      </p:sp>
      <p:sp>
        <p:nvSpPr>
          <p:cNvPr id="7" name="矩形: 圆角 6">
            <a:extLst>
              <a:ext uri="{FF2B5EF4-FFF2-40B4-BE49-F238E27FC236}">
                <a16:creationId xmlns:a16="http://schemas.microsoft.com/office/drawing/2014/main" id="{515A1EC8-8DDD-8AB0-50FA-E1DB2DD693B2}"/>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graphicFrame>
        <p:nvGraphicFramePr>
          <p:cNvPr id="8" name="表格 7">
            <a:extLst>
              <a:ext uri="{FF2B5EF4-FFF2-40B4-BE49-F238E27FC236}">
                <a16:creationId xmlns:a16="http://schemas.microsoft.com/office/drawing/2014/main" id="{3CB44947-6FEE-6B4F-7EDF-49C41DFCC94F}"/>
              </a:ext>
            </a:extLst>
          </p:cNvPr>
          <p:cNvGraphicFramePr>
            <a:graphicFrameLocks noGrp="1"/>
          </p:cNvGraphicFramePr>
          <p:nvPr>
            <p:extLst>
              <p:ext uri="{D42A27DB-BD31-4B8C-83A1-F6EECF244321}">
                <p14:modId xmlns:p14="http://schemas.microsoft.com/office/powerpoint/2010/main" val="172671130"/>
              </p:ext>
            </p:extLst>
          </p:nvPr>
        </p:nvGraphicFramePr>
        <p:xfrm>
          <a:off x="6718852" y="1702871"/>
          <a:ext cx="4876801" cy="5013021"/>
        </p:xfrm>
        <a:graphic>
          <a:graphicData uri="http://schemas.openxmlformats.org/drawingml/2006/table">
            <a:tbl>
              <a:tblPr>
                <a:tableStyleId>{5C22544A-7EE6-4342-B048-85BDC9FD1C3A}</a:tableStyleId>
              </a:tblPr>
              <a:tblGrid>
                <a:gridCol w="1295392">
                  <a:extLst>
                    <a:ext uri="{9D8B030D-6E8A-4147-A177-3AD203B41FA5}">
                      <a16:colId xmlns:a16="http://schemas.microsoft.com/office/drawing/2014/main" val="144664841"/>
                    </a:ext>
                  </a:extLst>
                </a:gridCol>
                <a:gridCol w="1295392">
                  <a:extLst>
                    <a:ext uri="{9D8B030D-6E8A-4147-A177-3AD203B41FA5}">
                      <a16:colId xmlns:a16="http://schemas.microsoft.com/office/drawing/2014/main" val="434715355"/>
                    </a:ext>
                  </a:extLst>
                </a:gridCol>
                <a:gridCol w="1295392">
                  <a:extLst>
                    <a:ext uri="{9D8B030D-6E8A-4147-A177-3AD203B41FA5}">
                      <a16:colId xmlns:a16="http://schemas.microsoft.com/office/drawing/2014/main" val="917971774"/>
                    </a:ext>
                  </a:extLst>
                </a:gridCol>
                <a:gridCol w="990625">
                  <a:extLst>
                    <a:ext uri="{9D8B030D-6E8A-4147-A177-3AD203B41FA5}">
                      <a16:colId xmlns:a16="http://schemas.microsoft.com/office/drawing/2014/main" val="1213269096"/>
                    </a:ext>
                  </a:extLst>
                </a:gridCol>
              </a:tblGrid>
              <a:tr h="324712">
                <a:tc>
                  <a:txBody>
                    <a:bodyPr/>
                    <a:lstStyle/>
                    <a:p>
                      <a:pPr marL="0" marR="0" algn="just">
                        <a:spcBef>
                          <a:spcPts val="0"/>
                        </a:spcBef>
                        <a:spcAft>
                          <a:spcPts val="0"/>
                        </a:spcAft>
                      </a:pPr>
                      <a:r>
                        <a:rPr lang="en-US" sz="500" kern="0">
                          <a:effectLst/>
                        </a:rPr>
                        <a:t>Risk level</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500" kern="0">
                          <a:effectLst/>
                        </a:rPr>
                        <a:t>risk profile</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500" kern="0">
                          <a:effectLst/>
                        </a:rPr>
                        <a:t>Risk counter measures</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500" kern="0">
                          <a:effectLst/>
                        </a:rPr>
                        <a:t>Encounted?</a:t>
                      </a:r>
                      <a:endParaRPr lang="en-US" sz="6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1440278319"/>
                  </a:ext>
                </a:extLst>
              </a:tr>
              <a:tr h="490645">
                <a:tc rowSpan="6">
                  <a:txBody>
                    <a:bodyPr/>
                    <a:lstStyle/>
                    <a:p>
                      <a:pPr marL="0" marR="0" algn="just">
                        <a:spcBef>
                          <a:spcPts val="0"/>
                        </a:spcBef>
                        <a:spcAft>
                          <a:spcPts val="0"/>
                        </a:spcAft>
                      </a:pPr>
                      <a:r>
                        <a:rPr lang="en-US" sz="900" kern="0" dirty="0">
                          <a:effectLst/>
                        </a:rPr>
                        <a:t>Low level Risk</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low proficiency in technique</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Allocate time for learning and increase weekly working hours</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218289055"/>
                  </a:ext>
                </a:extLst>
              </a:tr>
              <a:tr h="466304">
                <a:tc vMerge="1">
                  <a:txBody>
                    <a:bodyPr/>
                    <a:lstStyle/>
                    <a:p>
                      <a:endParaRPr lang="zh-CN" altLang="en-US"/>
                    </a:p>
                  </a:txBody>
                  <a:tcPr/>
                </a:tc>
                <a:tc>
                  <a:txBody>
                    <a:bodyPr/>
                    <a:lstStyle/>
                    <a:p>
                      <a:pPr marL="0" marR="0" algn="just">
                        <a:spcBef>
                          <a:spcPts val="0"/>
                        </a:spcBef>
                        <a:spcAft>
                          <a:spcPts val="0"/>
                        </a:spcAft>
                      </a:pPr>
                      <a:r>
                        <a:rPr lang="en-US" sz="900" kern="0">
                          <a:effectLst/>
                        </a:rPr>
                        <a:t>Someone absent from the meeting </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Agree on another time to hold the meeting</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3590000100"/>
                  </a:ext>
                </a:extLst>
              </a:tr>
              <a:tr h="466304">
                <a:tc vMerge="1">
                  <a:txBody>
                    <a:bodyPr/>
                    <a:lstStyle/>
                    <a:p>
                      <a:endParaRPr lang="zh-CN" altLang="en-US"/>
                    </a:p>
                  </a:txBody>
                  <a:tcPr/>
                </a:tc>
                <a:tc>
                  <a:txBody>
                    <a:bodyPr/>
                    <a:lstStyle/>
                    <a:p>
                      <a:pPr marL="0" marR="0" algn="just">
                        <a:spcBef>
                          <a:spcPts val="0"/>
                        </a:spcBef>
                        <a:spcAft>
                          <a:spcPts val="0"/>
                        </a:spcAft>
                      </a:pPr>
                      <a:r>
                        <a:rPr lang="en-US" sz="900" kern="0" dirty="0">
                          <a:effectLst/>
                        </a:rPr>
                        <a:t>External Interface Risk</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Find another useful Interface</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803191099"/>
                  </a:ext>
                </a:extLst>
              </a:tr>
              <a:tr h="466304">
                <a:tc vMerge="1">
                  <a:txBody>
                    <a:bodyPr/>
                    <a:lstStyle/>
                    <a:p>
                      <a:endParaRPr lang="zh-CN" altLang="en-US"/>
                    </a:p>
                  </a:txBody>
                  <a:tcPr/>
                </a:tc>
                <a:tc>
                  <a:txBody>
                    <a:bodyPr/>
                    <a:lstStyle/>
                    <a:p>
                      <a:pPr marL="0" marR="0" algn="just">
                        <a:spcBef>
                          <a:spcPts val="0"/>
                        </a:spcBef>
                        <a:spcAft>
                          <a:spcPts val="0"/>
                        </a:spcAft>
                      </a:pPr>
                      <a:r>
                        <a:rPr lang="en-US" sz="900" kern="0" dirty="0">
                          <a:effectLst/>
                        </a:rPr>
                        <a:t>Someone busy in their personal affairs</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increase weekly working hours</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2674871027"/>
                  </a:ext>
                </a:extLst>
              </a:tr>
              <a:tr h="466304">
                <a:tc vMerge="1">
                  <a:txBody>
                    <a:bodyPr/>
                    <a:lstStyle/>
                    <a:p>
                      <a:endParaRPr lang="zh-CN" altLang="en-US"/>
                    </a:p>
                  </a:txBody>
                  <a:tcPr/>
                </a:tc>
                <a:tc>
                  <a:txBody>
                    <a:bodyPr/>
                    <a:lstStyle/>
                    <a:p>
                      <a:pPr marL="0" marR="0" algn="just">
                        <a:spcBef>
                          <a:spcPts val="0"/>
                        </a:spcBef>
                        <a:spcAft>
                          <a:spcPts val="0"/>
                        </a:spcAft>
                      </a:pPr>
                      <a:r>
                        <a:rPr lang="en-US" sz="900" kern="0" dirty="0">
                          <a:effectLst/>
                        </a:rPr>
                        <a:t>Current plan is difficult to complete</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Change the project plan</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3904146040"/>
                  </a:ext>
                </a:extLst>
              </a:tr>
              <a:tr h="419901">
                <a:tc vMerge="1">
                  <a:txBody>
                    <a:bodyPr/>
                    <a:lstStyle/>
                    <a:p>
                      <a:endParaRPr lang="zh-CN" altLang="en-US"/>
                    </a:p>
                  </a:txBody>
                  <a:tcPr/>
                </a:tc>
                <a:tc>
                  <a:txBody>
                    <a:bodyPr/>
                    <a:lstStyle/>
                    <a:p>
                      <a:pPr marL="0" marR="0" algn="just">
                        <a:spcBef>
                          <a:spcPts val="0"/>
                        </a:spcBef>
                        <a:spcAft>
                          <a:spcPts val="0"/>
                        </a:spcAft>
                      </a:pPr>
                      <a:r>
                        <a:rPr lang="en-US" sz="900" kern="0" dirty="0">
                          <a:effectLst/>
                        </a:rPr>
                        <a:t>Someone get </a:t>
                      </a:r>
                      <a:r>
                        <a:rPr lang="en-US" sz="900" kern="0" dirty="0" err="1">
                          <a:effectLst/>
                        </a:rPr>
                        <a:t>sick，recover</a:t>
                      </a:r>
                      <a:r>
                        <a:rPr lang="en-US" sz="900" kern="0" dirty="0">
                          <a:effectLst/>
                        </a:rPr>
                        <a:t> in a week  </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increase weekly working hours or give their work to</a:t>
                      </a:r>
                      <a:r>
                        <a:rPr lang="en-US" sz="900" kern="100" dirty="0">
                          <a:effectLst/>
                        </a:rPr>
                        <a:t>  </a:t>
                      </a:r>
                      <a:r>
                        <a:rPr lang="en-US" sz="900" kern="0" dirty="0">
                          <a:effectLst/>
                        </a:rPr>
                        <a:t>others</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zh-CN" altLang="en-US"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917923337"/>
                  </a:ext>
                </a:extLst>
              </a:tr>
              <a:tr h="705542">
                <a:tc rowSpan="3">
                  <a:txBody>
                    <a:bodyPr/>
                    <a:lstStyle/>
                    <a:p>
                      <a:pPr marL="0" marR="0" algn="just">
                        <a:spcBef>
                          <a:spcPts val="0"/>
                        </a:spcBef>
                        <a:spcAft>
                          <a:spcPts val="0"/>
                        </a:spcAft>
                      </a:pPr>
                      <a:r>
                        <a:rPr lang="en-US" sz="900" kern="0">
                          <a:effectLst/>
                        </a:rPr>
                        <a:t>Medium level Risk</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Someone get </a:t>
                      </a:r>
                      <a:r>
                        <a:rPr lang="en-US" sz="900" kern="0" dirty="0" err="1">
                          <a:effectLst/>
                        </a:rPr>
                        <a:t>sick，recover</a:t>
                      </a:r>
                      <a:r>
                        <a:rPr lang="en-US" sz="900" kern="0" dirty="0">
                          <a:effectLst/>
                        </a:rPr>
                        <a:t> for a long time   </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dirty="0">
                          <a:effectLst/>
                        </a:rPr>
                        <a:t>Find another one to replace him</a:t>
                      </a:r>
                      <a:endParaRPr 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a:effectLst/>
                        </a:rPr>
                        <a:t>×</a:t>
                      </a:r>
                      <a:endParaRPr lang="zh-CN" alt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799013515"/>
                  </a:ext>
                </a:extLst>
              </a:tr>
              <a:tr h="705542">
                <a:tc vMerge="1">
                  <a:txBody>
                    <a:bodyPr/>
                    <a:lstStyle/>
                    <a:p>
                      <a:endParaRPr lang="zh-CN" altLang="en-US"/>
                    </a:p>
                  </a:txBody>
                  <a:tcPr/>
                </a:tc>
                <a:tc>
                  <a:txBody>
                    <a:bodyPr/>
                    <a:lstStyle/>
                    <a:p>
                      <a:pPr marL="0" marR="0" algn="just">
                        <a:spcBef>
                          <a:spcPts val="0"/>
                        </a:spcBef>
                        <a:spcAft>
                          <a:spcPts val="0"/>
                        </a:spcAft>
                      </a:pPr>
                      <a:r>
                        <a:rPr lang="en-US" sz="900" kern="0">
                          <a:effectLst/>
                        </a:rPr>
                        <a:t>The loss of current work</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Make backups for the project</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dirty="0">
                          <a:effectLst/>
                        </a:rPr>
                        <a:t>×</a:t>
                      </a:r>
                      <a:endParaRPr lang="zh-CN" alt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2691594806"/>
                  </a:ext>
                </a:extLst>
              </a:tr>
              <a:tr h="373119">
                <a:tc vMerge="1">
                  <a:txBody>
                    <a:bodyPr/>
                    <a:lstStyle/>
                    <a:p>
                      <a:endParaRPr lang="zh-CN" altLang="en-US"/>
                    </a:p>
                  </a:txBody>
                  <a:tcPr/>
                </a:tc>
                <a:tc>
                  <a:txBody>
                    <a:bodyPr/>
                    <a:lstStyle/>
                    <a:p>
                      <a:pPr marL="0" marR="0" algn="just">
                        <a:spcBef>
                          <a:spcPts val="0"/>
                        </a:spcBef>
                        <a:spcAft>
                          <a:spcPts val="0"/>
                        </a:spcAft>
                      </a:pPr>
                      <a:r>
                        <a:rPr lang="en-US" sz="900" kern="0">
                          <a:effectLst/>
                        </a:rPr>
                        <a:t>Underestimate of the workload and difficulties of a week</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sz="900" kern="0">
                          <a:effectLst/>
                        </a:rPr>
                        <a:t>Postpone the commit time and increase weekly working hours</a:t>
                      </a:r>
                      <a:endParaRPr lang="en-US"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tc>
                  <a:txBody>
                    <a:bodyPr/>
                    <a:lstStyle/>
                    <a:p>
                      <a:pPr marL="0" marR="0" algn="just">
                        <a:spcBef>
                          <a:spcPts val="0"/>
                        </a:spcBef>
                        <a:spcAft>
                          <a:spcPts val="0"/>
                        </a:spcAft>
                      </a:pPr>
                      <a:r>
                        <a:rPr lang="en-US" altLang="zh-CN" sz="900" kern="0" dirty="0">
                          <a:effectLst/>
                        </a:rPr>
                        <a:t>×</a:t>
                      </a:r>
                      <a:endParaRPr lang="zh-CN" altLang="en-US"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902" marR="36902" marT="24601" marB="24601"/>
                </a:tc>
                <a:extLst>
                  <a:ext uri="{0D108BD9-81ED-4DB2-BD59-A6C34878D82A}">
                    <a16:rowId xmlns:a16="http://schemas.microsoft.com/office/drawing/2014/main" val="3945232441"/>
                  </a:ext>
                </a:extLst>
              </a:tr>
            </a:tbl>
          </a:graphicData>
        </a:graphic>
      </p:graphicFrame>
    </p:spTree>
    <p:extLst>
      <p:ext uri="{BB962C8B-B14F-4D97-AF65-F5344CB8AC3E}">
        <p14:creationId xmlns:p14="http://schemas.microsoft.com/office/powerpoint/2010/main" val="3593264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403974B1-AFF9-B546-EC05-3C9104AE452B}"/>
              </a:ext>
            </a:extLst>
          </p:cNvPr>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Plan</a:t>
            </a:r>
            <a:endParaRPr lang="zh-CN" altLang="en-US" dirty="0"/>
          </a:p>
        </p:txBody>
      </p:sp>
      <p:graphicFrame>
        <p:nvGraphicFramePr>
          <p:cNvPr id="6" name="表格 5">
            <a:extLst>
              <a:ext uri="{FF2B5EF4-FFF2-40B4-BE49-F238E27FC236}">
                <a16:creationId xmlns:a16="http://schemas.microsoft.com/office/drawing/2014/main" id="{366172FB-5D05-5800-F52C-01CAB8001E00}"/>
              </a:ext>
            </a:extLst>
          </p:cNvPr>
          <p:cNvGraphicFramePr>
            <a:graphicFrameLocks noGrp="1"/>
          </p:cNvGraphicFramePr>
          <p:nvPr>
            <p:extLst>
              <p:ext uri="{D42A27DB-BD31-4B8C-83A1-F6EECF244321}">
                <p14:modId xmlns:p14="http://schemas.microsoft.com/office/powerpoint/2010/main" val="3969498020"/>
              </p:ext>
            </p:extLst>
          </p:nvPr>
        </p:nvGraphicFramePr>
        <p:xfrm>
          <a:off x="1073592" y="1640171"/>
          <a:ext cx="4213860" cy="1329690"/>
        </p:xfrm>
        <a:graphic>
          <a:graphicData uri="http://schemas.openxmlformats.org/drawingml/2006/table">
            <a:tbl>
              <a:tblPr>
                <a:tableStyleId>{5C22544A-7EE6-4342-B048-85BDC9FD1C3A}</a:tableStyleId>
              </a:tblPr>
              <a:tblGrid>
                <a:gridCol w="1579245">
                  <a:extLst>
                    <a:ext uri="{9D8B030D-6E8A-4147-A177-3AD203B41FA5}">
                      <a16:colId xmlns:a16="http://schemas.microsoft.com/office/drawing/2014/main" val="11744756"/>
                    </a:ext>
                  </a:extLst>
                </a:gridCol>
                <a:gridCol w="1580515">
                  <a:extLst>
                    <a:ext uri="{9D8B030D-6E8A-4147-A177-3AD203B41FA5}">
                      <a16:colId xmlns:a16="http://schemas.microsoft.com/office/drawing/2014/main" val="3001860567"/>
                    </a:ext>
                  </a:extLst>
                </a:gridCol>
                <a:gridCol w="1054100">
                  <a:extLst>
                    <a:ext uri="{9D8B030D-6E8A-4147-A177-3AD203B41FA5}">
                      <a16:colId xmlns:a16="http://schemas.microsoft.com/office/drawing/2014/main" val="3056627464"/>
                    </a:ext>
                  </a:extLst>
                </a:gridCol>
              </a:tblGrid>
              <a:tr h="402590">
                <a:tc>
                  <a:txBody>
                    <a:bodyPr/>
                    <a:lstStyle/>
                    <a:p>
                      <a:pPr marL="0" marR="0" algn="just">
                        <a:spcBef>
                          <a:spcPts val="0"/>
                        </a:spcBef>
                        <a:spcAft>
                          <a:spcPts val="0"/>
                        </a:spcAft>
                      </a:pPr>
                      <a:r>
                        <a:rPr lang="en-US" sz="1400" kern="100" dirty="0">
                          <a:effectLst/>
                        </a:rPr>
                        <a:t>Test Content</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849264139"/>
                  </a:ext>
                </a:extLst>
              </a:tr>
              <a:tr h="811530">
                <a:tc>
                  <a:txBody>
                    <a:bodyPr/>
                    <a:lstStyle/>
                    <a:p>
                      <a:pPr marL="0" marR="0" algn="just">
                        <a:spcBef>
                          <a:spcPts val="0"/>
                        </a:spcBef>
                        <a:spcAft>
                          <a:spcPts val="0"/>
                        </a:spcAft>
                      </a:pPr>
                      <a:r>
                        <a:rPr lang="en-US" sz="1200" kern="100" dirty="0">
                          <a:effectLst/>
                        </a:rPr>
                        <a:t>Test login </a:t>
                      </a:r>
                      <a:r>
                        <a:rPr lang="en-US" sz="1050" kern="100" dirty="0">
                          <a:effectLst/>
                        </a:rPr>
                        <a:t>function</a:t>
                      </a:r>
                    </a:p>
                    <a:p>
                      <a:pPr marL="0" marR="0" algn="just">
                        <a:spcBef>
                          <a:spcPts val="0"/>
                        </a:spcBef>
                        <a:spcAft>
                          <a:spcPts val="0"/>
                        </a:spcAft>
                      </a:pPr>
                      <a:r>
                        <a:rPr lang="en-US" sz="1050" kern="100" dirty="0">
                          <a:effectLst/>
                        </a:rPr>
                        <a:t> </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200" kern="100">
                          <a:effectLst/>
                        </a:rPr>
                        <a:t>Xu Runxuan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4.24-4.28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513588214"/>
                  </a:ext>
                </a:extLst>
              </a:tr>
            </a:tbl>
          </a:graphicData>
        </a:graphic>
      </p:graphicFrame>
      <p:graphicFrame>
        <p:nvGraphicFramePr>
          <p:cNvPr id="7" name="表格 6">
            <a:extLst>
              <a:ext uri="{FF2B5EF4-FFF2-40B4-BE49-F238E27FC236}">
                <a16:creationId xmlns:a16="http://schemas.microsoft.com/office/drawing/2014/main" id="{7540CE17-FBE4-6F6B-80D5-E4B9DE1E2A8D}"/>
              </a:ext>
            </a:extLst>
          </p:cNvPr>
          <p:cNvGraphicFramePr>
            <a:graphicFrameLocks noGrp="1"/>
          </p:cNvGraphicFramePr>
          <p:nvPr>
            <p:extLst>
              <p:ext uri="{D42A27DB-BD31-4B8C-83A1-F6EECF244321}">
                <p14:modId xmlns:p14="http://schemas.microsoft.com/office/powerpoint/2010/main" val="3874154113"/>
              </p:ext>
            </p:extLst>
          </p:nvPr>
        </p:nvGraphicFramePr>
        <p:xfrm>
          <a:off x="1073592" y="2969861"/>
          <a:ext cx="4213860" cy="1329690"/>
        </p:xfrm>
        <a:graphic>
          <a:graphicData uri="http://schemas.openxmlformats.org/drawingml/2006/table">
            <a:tbl>
              <a:tblPr>
                <a:tableStyleId>{5C22544A-7EE6-4342-B048-85BDC9FD1C3A}</a:tableStyleId>
              </a:tblPr>
              <a:tblGrid>
                <a:gridCol w="1579245">
                  <a:extLst>
                    <a:ext uri="{9D8B030D-6E8A-4147-A177-3AD203B41FA5}">
                      <a16:colId xmlns:a16="http://schemas.microsoft.com/office/drawing/2014/main" val="3742627984"/>
                    </a:ext>
                  </a:extLst>
                </a:gridCol>
                <a:gridCol w="1580515">
                  <a:extLst>
                    <a:ext uri="{9D8B030D-6E8A-4147-A177-3AD203B41FA5}">
                      <a16:colId xmlns:a16="http://schemas.microsoft.com/office/drawing/2014/main" val="2195272725"/>
                    </a:ext>
                  </a:extLst>
                </a:gridCol>
                <a:gridCol w="1054100">
                  <a:extLst>
                    <a:ext uri="{9D8B030D-6E8A-4147-A177-3AD203B41FA5}">
                      <a16:colId xmlns:a16="http://schemas.microsoft.com/office/drawing/2014/main" val="1544490452"/>
                    </a:ext>
                  </a:extLst>
                </a:gridCol>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274813625"/>
                  </a:ext>
                </a:extLst>
              </a:tr>
              <a:tr h="811530">
                <a:tc>
                  <a:txBody>
                    <a:bodyPr/>
                    <a:lstStyle/>
                    <a:p>
                      <a:pPr marL="0" marR="0" algn="ctr">
                        <a:spcBef>
                          <a:spcPts val="0"/>
                        </a:spcBef>
                        <a:spcAft>
                          <a:spcPts val="0"/>
                        </a:spcAft>
                      </a:pPr>
                      <a:r>
                        <a:rPr lang="en-US" sz="1200" kern="100" dirty="0">
                          <a:effectLst/>
                        </a:rPr>
                        <a:t>Test signup 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200" kern="100">
                          <a:effectLst/>
                        </a:rPr>
                        <a:t>Xu Runxuan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4.24-4.28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865363615"/>
                  </a:ext>
                </a:extLst>
              </a:tr>
            </a:tbl>
          </a:graphicData>
        </a:graphic>
      </p:graphicFrame>
      <p:graphicFrame>
        <p:nvGraphicFramePr>
          <p:cNvPr id="8" name="表格 7">
            <a:extLst>
              <a:ext uri="{FF2B5EF4-FFF2-40B4-BE49-F238E27FC236}">
                <a16:creationId xmlns:a16="http://schemas.microsoft.com/office/drawing/2014/main" id="{F84E0D1A-4B6D-23AA-92BC-32C0497506DA}"/>
              </a:ext>
            </a:extLst>
          </p:cNvPr>
          <p:cNvGraphicFramePr>
            <a:graphicFrameLocks noGrp="1"/>
          </p:cNvGraphicFramePr>
          <p:nvPr>
            <p:extLst>
              <p:ext uri="{D42A27DB-BD31-4B8C-83A1-F6EECF244321}">
                <p14:modId xmlns:p14="http://schemas.microsoft.com/office/powerpoint/2010/main" val="4234638698"/>
              </p:ext>
            </p:extLst>
          </p:nvPr>
        </p:nvGraphicFramePr>
        <p:xfrm>
          <a:off x="1073592" y="4299551"/>
          <a:ext cx="4213860" cy="1329690"/>
        </p:xfrm>
        <a:graphic>
          <a:graphicData uri="http://schemas.openxmlformats.org/drawingml/2006/table">
            <a:tbl>
              <a:tblPr>
                <a:tableStyleId>{5C22544A-7EE6-4342-B048-85BDC9FD1C3A}</a:tableStyleId>
              </a:tblPr>
              <a:tblGrid>
                <a:gridCol w="1579245">
                  <a:extLst>
                    <a:ext uri="{9D8B030D-6E8A-4147-A177-3AD203B41FA5}">
                      <a16:colId xmlns:a16="http://schemas.microsoft.com/office/drawing/2014/main" val="4172143238"/>
                    </a:ext>
                  </a:extLst>
                </a:gridCol>
                <a:gridCol w="1580515">
                  <a:extLst>
                    <a:ext uri="{9D8B030D-6E8A-4147-A177-3AD203B41FA5}">
                      <a16:colId xmlns:a16="http://schemas.microsoft.com/office/drawing/2014/main" val="2939992149"/>
                    </a:ext>
                  </a:extLst>
                </a:gridCol>
                <a:gridCol w="1054100">
                  <a:extLst>
                    <a:ext uri="{9D8B030D-6E8A-4147-A177-3AD203B41FA5}">
                      <a16:colId xmlns:a16="http://schemas.microsoft.com/office/drawing/2014/main" val="106999361"/>
                    </a:ext>
                  </a:extLst>
                </a:gridCol>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dirty="0">
                          <a:effectLst/>
                        </a:rPr>
                        <a:t>Date</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4006047610"/>
                  </a:ext>
                </a:extLst>
              </a:tr>
              <a:tr h="811530">
                <a:tc>
                  <a:txBody>
                    <a:bodyPr/>
                    <a:lstStyle/>
                    <a:p>
                      <a:pPr marL="0" marR="0" algn="ctr">
                        <a:spcBef>
                          <a:spcPts val="0"/>
                        </a:spcBef>
                        <a:spcAft>
                          <a:spcPts val="0"/>
                        </a:spcAft>
                      </a:pPr>
                      <a:r>
                        <a:rPr lang="en-US" sz="1400" kern="100" dirty="0">
                          <a:effectLst/>
                        </a:rPr>
                        <a:t>Test Summary 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a:effectLst/>
                        </a:rPr>
                        <a:t>Xu Runxuan</a:t>
                      </a:r>
                      <a:endParaRPr lang="en-US" sz="1050" kern="100">
                        <a:effectLst/>
                      </a:endParaRPr>
                    </a:p>
                    <a:p>
                      <a:pPr marL="0" marR="0" algn="ctr">
                        <a:spcBef>
                          <a:spcPts val="0"/>
                        </a:spcBef>
                        <a:spcAft>
                          <a:spcPts val="0"/>
                        </a:spcAft>
                      </a:pPr>
                      <a:r>
                        <a:rPr lang="en-US" sz="1400" kern="100">
                          <a:effectLst/>
                        </a:rPr>
                        <a:t>Shi ZhouYin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5.15-5.22</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4177745628"/>
                  </a:ext>
                </a:extLst>
              </a:tr>
            </a:tbl>
          </a:graphicData>
        </a:graphic>
      </p:graphicFrame>
      <p:graphicFrame>
        <p:nvGraphicFramePr>
          <p:cNvPr id="9" name="表格 8">
            <a:extLst>
              <a:ext uri="{FF2B5EF4-FFF2-40B4-BE49-F238E27FC236}">
                <a16:creationId xmlns:a16="http://schemas.microsoft.com/office/drawing/2014/main" id="{928408DC-9962-1C0D-1A13-831A21D64A31}"/>
              </a:ext>
            </a:extLst>
          </p:cNvPr>
          <p:cNvGraphicFramePr>
            <a:graphicFrameLocks noGrp="1"/>
          </p:cNvGraphicFramePr>
          <p:nvPr>
            <p:extLst>
              <p:ext uri="{D42A27DB-BD31-4B8C-83A1-F6EECF244321}">
                <p14:modId xmlns:p14="http://schemas.microsoft.com/office/powerpoint/2010/main" val="3688228716"/>
              </p:ext>
            </p:extLst>
          </p:nvPr>
        </p:nvGraphicFramePr>
        <p:xfrm>
          <a:off x="5287452" y="1640171"/>
          <a:ext cx="4213860" cy="1329690"/>
        </p:xfrm>
        <a:graphic>
          <a:graphicData uri="http://schemas.openxmlformats.org/drawingml/2006/table">
            <a:tbl>
              <a:tblPr>
                <a:tableStyleId>{5C22544A-7EE6-4342-B048-85BDC9FD1C3A}</a:tableStyleId>
              </a:tblPr>
              <a:tblGrid>
                <a:gridCol w="1579245">
                  <a:extLst>
                    <a:ext uri="{9D8B030D-6E8A-4147-A177-3AD203B41FA5}">
                      <a16:colId xmlns:a16="http://schemas.microsoft.com/office/drawing/2014/main" val="800248423"/>
                    </a:ext>
                  </a:extLst>
                </a:gridCol>
                <a:gridCol w="1580515">
                  <a:extLst>
                    <a:ext uri="{9D8B030D-6E8A-4147-A177-3AD203B41FA5}">
                      <a16:colId xmlns:a16="http://schemas.microsoft.com/office/drawing/2014/main" val="3496645829"/>
                    </a:ext>
                  </a:extLst>
                </a:gridCol>
                <a:gridCol w="1054100">
                  <a:extLst>
                    <a:ext uri="{9D8B030D-6E8A-4147-A177-3AD203B41FA5}">
                      <a16:colId xmlns:a16="http://schemas.microsoft.com/office/drawing/2014/main" val="2522622696"/>
                    </a:ext>
                  </a:extLst>
                </a:gridCol>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846249276"/>
                  </a:ext>
                </a:extLst>
              </a:tr>
              <a:tr h="811530">
                <a:tc>
                  <a:txBody>
                    <a:bodyPr/>
                    <a:lstStyle/>
                    <a:p>
                      <a:pPr marL="0" marR="0" algn="ctr">
                        <a:spcBef>
                          <a:spcPts val="0"/>
                        </a:spcBef>
                        <a:spcAft>
                          <a:spcPts val="0"/>
                        </a:spcAft>
                      </a:pPr>
                      <a:r>
                        <a:rPr lang="en-US" sz="1400" kern="100" dirty="0">
                          <a:effectLst/>
                        </a:rPr>
                        <a:t>Test </a:t>
                      </a:r>
                      <a:r>
                        <a:rPr lang="en-US" sz="1400" kern="100" dirty="0" err="1">
                          <a:effectLst/>
                        </a:rPr>
                        <a:t>pictureToText</a:t>
                      </a:r>
                      <a:endParaRPr lang="en-US" sz="1050" kern="100" dirty="0">
                        <a:effectLst/>
                      </a:endParaRPr>
                    </a:p>
                    <a:p>
                      <a:pPr marL="0" marR="0" algn="ctr">
                        <a:spcBef>
                          <a:spcPts val="0"/>
                        </a:spcBef>
                        <a:spcAft>
                          <a:spcPts val="0"/>
                        </a:spcAft>
                      </a:pPr>
                      <a:r>
                        <a:rPr lang="en-US" sz="1400" kern="100" dirty="0">
                          <a:effectLst/>
                        </a:rPr>
                        <a:t>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dirty="0">
                          <a:effectLst/>
                        </a:rPr>
                        <a:t>Xu </a:t>
                      </a:r>
                      <a:r>
                        <a:rPr lang="en-US" sz="1400" kern="100" dirty="0" err="1">
                          <a:effectLst/>
                        </a:rPr>
                        <a:t>Runxuan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5.24-5.28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661108809"/>
                  </a:ext>
                </a:extLst>
              </a:tr>
            </a:tbl>
          </a:graphicData>
        </a:graphic>
      </p:graphicFrame>
      <p:graphicFrame>
        <p:nvGraphicFramePr>
          <p:cNvPr id="10" name="表格 9">
            <a:extLst>
              <a:ext uri="{FF2B5EF4-FFF2-40B4-BE49-F238E27FC236}">
                <a16:creationId xmlns:a16="http://schemas.microsoft.com/office/drawing/2014/main" id="{905DC283-5E7F-A1D9-7919-FA499E4FF44A}"/>
              </a:ext>
            </a:extLst>
          </p:cNvPr>
          <p:cNvGraphicFramePr>
            <a:graphicFrameLocks noGrp="1"/>
          </p:cNvGraphicFramePr>
          <p:nvPr>
            <p:extLst>
              <p:ext uri="{D42A27DB-BD31-4B8C-83A1-F6EECF244321}">
                <p14:modId xmlns:p14="http://schemas.microsoft.com/office/powerpoint/2010/main" val="2763466944"/>
              </p:ext>
            </p:extLst>
          </p:nvPr>
        </p:nvGraphicFramePr>
        <p:xfrm>
          <a:off x="5287452" y="2969861"/>
          <a:ext cx="4213860" cy="1463040"/>
        </p:xfrm>
        <a:graphic>
          <a:graphicData uri="http://schemas.openxmlformats.org/drawingml/2006/table">
            <a:tbl>
              <a:tblPr>
                <a:tableStyleId>{5C22544A-7EE6-4342-B048-85BDC9FD1C3A}</a:tableStyleId>
              </a:tblPr>
              <a:tblGrid>
                <a:gridCol w="1579245">
                  <a:extLst>
                    <a:ext uri="{9D8B030D-6E8A-4147-A177-3AD203B41FA5}">
                      <a16:colId xmlns:a16="http://schemas.microsoft.com/office/drawing/2014/main" val="2108417383"/>
                    </a:ext>
                  </a:extLst>
                </a:gridCol>
                <a:gridCol w="1580515">
                  <a:extLst>
                    <a:ext uri="{9D8B030D-6E8A-4147-A177-3AD203B41FA5}">
                      <a16:colId xmlns:a16="http://schemas.microsoft.com/office/drawing/2014/main" val="1763713087"/>
                    </a:ext>
                  </a:extLst>
                </a:gridCol>
                <a:gridCol w="1054100">
                  <a:extLst>
                    <a:ext uri="{9D8B030D-6E8A-4147-A177-3AD203B41FA5}">
                      <a16:colId xmlns:a16="http://schemas.microsoft.com/office/drawing/2014/main" val="2377833102"/>
                    </a:ext>
                  </a:extLst>
                </a:gridCol>
              </a:tblGrid>
              <a:tr h="470932">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790935305"/>
                  </a:ext>
                </a:extLst>
              </a:tr>
              <a:tr h="858758">
                <a:tc>
                  <a:txBody>
                    <a:bodyPr/>
                    <a:lstStyle/>
                    <a:p>
                      <a:pPr marL="0" marR="0" algn="ctr">
                        <a:spcBef>
                          <a:spcPts val="0"/>
                        </a:spcBef>
                        <a:spcAft>
                          <a:spcPts val="0"/>
                        </a:spcAft>
                      </a:pPr>
                      <a:r>
                        <a:rPr lang="en-US" sz="1400" kern="100" dirty="0">
                          <a:effectLst/>
                        </a:rPr>
                        <a:t>Test Machine Reading Comprehension</a:t>
                      </a:r>
                      <a:endParaRPr lang="en-US" sz="1050" kern="100" dirty="0">
                        <a:effectLst/>
                      </a:endParaRPr>
                    </a:p>
                    <a:p>
                      <a:pPr marL="0" marR="0" algn="ctr">
                        <a:spcBef>
                          <a:spcPts val="0"/>
                        </a:spcBef>
                        <a:spcAft>
                          <a:spcPts val="0"/>
                        </a:spcAft>
                      </a:pPr>
                      <a:r>
                        <a:rPr lang="en-US" sz="1400" kern="100" dirty="0">
                          <a:effectLst/>
                        </a:rPr>
                        <a:t>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dirty="0">
                          <a:effectLst/>
                        </a:rPr>
                        <a:t>Xu </a:t>
                      </a:r>
                      <a:r>
                        <a:rPr lang="en-US" sz="1400" kern="100" dirty="0" err="1">
                          <a:effectLst/>
                        </a:rPr>
                        <a:t>Runxuan</a:t>
                      </a:r>
                      <a:endParaRPr lang="en-US" sz="1050" kern="100" dirty="0">
                        <a:effectLst/>
                      </a:endParaRPr>
                    </a:p>
                    <a:p>
                      <a:pPr marL="0" marR="0" algn="ctr">
                        <a:spcBef>
                          <a:spcPts val="0"/>
                        </a:spcBef>
                        <a:spcAft>
                          <a:spcPts val="0"/>
                        </a:spcAft>
                      </a:pPr>
                      <a:r>
                        <a:rPr lang="en-US" sz="1400" kern="100" dirty="0">
                          <a:effectLst/>
                        </a:rPr>
                        <a:t>Shi </a:t>
                      </a:r>
                      <a:r>
                        <a:rPr lang="en-US" sz="1400" kern="100" dirty="0" err="1">
                          <a:effectLst/>
                        </a:rPr>
                        <a:t>ZhouYin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5.24-5.28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665366789"/>
                  </a:ext>
                </a:extLst>
              </a:tr>
            </a:tbl>
          </a:graphicData>
        </a:graphic>
      </p:graphicFrame>
      <p:graphicFrame>
        <p:nvGraphicFramePr>
          <p:cNvPr id="11" name="表格 10">
            <a:extLst>
              <a:ext uri="{FF2B5EF4-FFF2-40B4-BE49-F238E27FC236}">
                <a16:creationId xmlns:a16="http://schemas.microsoft.com/office/drawing/2014/main" id="{E078871C-1B8C-6411-96F6-516AEFF67D41}"/>
              </a:ext>
            </a:extLst>
          </p:cNvPr>
          <p:cNvGraphicFramePr>
            <a:graphicFrameLocks noGrp="1"/>
          </p:cNvGraphicFramePr>
          <p:nvPr>
            <p:extLst>
              <p:ext uri="{D42A27DB-BD31-4B8C-83A1-F6EECF244321}">
                <p14:modId xmlns:p14="http://schemas.microsoft.com/office/powerpoint/2010/main" val="2204098094"/>
              </p:ext>
            </p:extLst>
          </p:nvPr>
        </p:nvGraphicFramePr>
        <p:xfrm>
          <a:off x="5287452" y="4423176"/>
          <a:ext cx="4213860" cy="1329690"/>
        </p:xfrm>
        <a:graphic>
          <a:graphicData uri="http://schemas.openxmlformats.org/drawingml/2006/table">
            <a:tbl>
              <a:tblPr>
                <a:tableStyleId>{5C22544A-7EE6-4342-B048-85BDC9FD1C3A}</a:tableStyleId>
              </a:tblPr>
              <a:tblGrid>
                <a:gridCol w="1579245">
                  <a:extLst>
                    <a:ext uri="{9D8B030D-6E8A-4147-A177-3AD203B41FA5}">
                      <a16:colId xmlns:a16="http://schemas.microsoft.com/office/drawing/2014/main" val="3156426779"/>
                    </a:ext>
                  </a:extLst>
                </a:gridCol>
                <a:gridCol w="1580515">
                  <a:extLst>
                    <a:ext uri="{9D8B030D-6E8A-4147-A177-3AD203B41FA5}">
                      <a16:colId xmlns:a16="http://schemas.microsoft.com/office/drawing/2014/main" val="2281297429"/>
                    </a:ext>
                  </a:extLst>
                </a:gridCol>
                <a:gridCol w="1054100">
                  <a:extLst>
                    <a:ext uri="{9D8B030D-6E8A-4147-A177-3AD203B41FA5}">
                      <a16:colId xmlns:a16="http://schemas.microsoft.com/office/drawing/2014/main" val="904674416"/>
                    </a:ext>
                  </a:extLst>
                </a:gridCol>
              </a:tblGrid>
              <a:tr h="402590">
                <a:tc>
                  <a:txBody>
                    <a:bodyPr/>
                    <a:lstStyle/>
                    <a:p>
                      <a:pPr marL="0" marR="0" algn="just">
                        <a:spcBef>
                          <a:spcPts val="0"/>
                        </a:spcBef>
                        <a:spcAft>
                          <a:spcPts val="0"/>
                        </a:spcAft>
                      </a:pPr>
                      <a:r>
                        <a:rPr lang="en-US" sz="1400" kern="100">
                          <a:effectLst/>
                        </a:rPr>
                        <a:t>Test Content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400" kern="100">
                          <a:effectLst/>
                        </a:rPr>
                        <a:t>Responsible Person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600" kern="100">
                          <a:effectLst/>
                        </a:rPr>
                        <a:t>Date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860376965"/>
                  </a:ext>
                </a:extLst>
              </a:tr>
              <a:tr h="811530">
                <a:tc>
                  <a:txBody>
                    <a:bodyPr/>
                    <a:lstStyle/>
                    <a:p>
                      <a:pPr marL="0" marR="0" algn="ctr">
                        <a:spcBef>
                          <a:spcPts val="0"/>
                        </a:spcBef>
                        <a:spcAft>
                          <a:spcPts val="0"/>
                        </a:spcAft>
                      </a:pPr>
                      <a:r>
                        <a:rPr lang="en-US" sz="1400" kern="100" dirty="0">
                          <a:effectLst/>
                        </a:rPr>
                        <a:t>Test Upload</a:t>
                      </a:r>
                      <a:endParaRPr lang="en-US" sz="1050" kern="100" dirty="0">
                        <a:effectLst/>
                      </a:endParaRPr>
                    </a:p>
                    <a:p>
                      <a:pPr marL="0" marR="0" algn="ctr">
                        <a:spcBef>
                          <a:spcPts val="0"/>
                        </a:spcBef>
                        <a:spcAft>
                          <a:spcPts val="0"/>
                        </a:spcAft>
                      </a:pPr>
                      <a:r>
                        <a:rPr lang="en-US" sz="1400" kern="100" dirty="0">
                          <a:effectLst/>
                        </a:rPr>
                        <a:t>Function</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400" kern="100">
                          <a:effectLst/>
                        </a:rPr>
                        <a:t>Xu Runxuan</a:t>
                      </a:r>
                      <a:endParaRPr lang="en-US" sz="1050" kern="100">
                        <a:effectLst/>
                      </a:endParaRPr>
                    </a:p>
                    <a:p>
                      <a:pPr marL="0" marR="0" algn="ctr">
                        <a:spcBef>
                          <a:spcPts val="0"/>
                        </a:spcBef>
                        <a:spcAft>
                          <a:spcPts val="0"/>
                        </a:spcAft>
                      </a:pPr>
                      <a:r>
                        <a:rPr lang="en-US" sz="1400" kern="100">
                          <a:effectLst/>
                        </a:rPr>
                        <a:t>Shi ZhouYin</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200" kern="100" dirty="0">
                          <a:effectLst/>
                        </a:rPr>
                        <a:t>5.24-5.28</a:t>
                      </a:r>
                      <a:endParaRPr lang="zh-CN" alt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4188736519"/>
                  </a:ext>
                </a:extLst>
              </a:tr>
            </a:tbl>
          </a:graphicData>
        </a:graphic>
      </p:graphicFrame>
    </p:spTree>
    <p:extLst>
      <p:ext uri="{BB962C8B-B14F-4D97-AF65-F5344CB8AC3E}">
        <p14:creationId xmlns:p14="http://schemas.microsoft.com/office/powerpoint/2010/main" val="359817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CBB05E6-6E59-ED5C-4A9A-2DB432C03338}"/>
              </a:ext>
            </a:extLst>
          </p:cNvPr>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plan</a:t>
            </a:r>
            <a:endParaRPr lang="zh-CN" altLang="en-US" dirty="0"/>
          </a:p>
        </p:txBody>
      </p:sp>
      <p:sp>
        <p:nvSpPr>
          <p:cNvPr id="5" name="文本框 4">
            <a:extLst>
              <a:ext uri="{FF2B5EF4-FFF2-40B4-BE49-F238E27FC236}">
                <a16:creationId xmlns:a16="http://schemas.microsoft.com/office/drawing/2014/main" id="{3254F91E-734C-DEAB-B0E8-434AF34B330A}"/>
              </a:ext>
            </a:extLst>
          </p:cNvPr>
          <p:cNvSpPr txBox="1"/>
          <p:nvPr/>
        </p:nvSpPr>
        <p:spPr>
          <a:xfrm>
            <a:off x="1152939" y="1981200"/>
            <a:ext cx="9959009" cy="4970591"/>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Test </a:t>
            </a:r>
            <a:r>
              <a:rPr lang="en-US" altLang="zh-CN" dirty="0" err="1">
                <a:latin typeface="等线" panose="02010600030101010101" pitchFamily="2" charset="-122"/>
                <a:ea typeface="等线" panose="02010600030101010101" pitchFamily="2" charset="-122"/>
              </a:rPr>
              <a:t>tools:</a:t>
            </a:r>
            <a:r>
              <a:rPr lang="en-US" altLang="zh-CN" kern="0" dirty="0" err="1">
                <a:solidFill>
                  <a:srgbClr val="000000"/>
                </a:solidFill>
                <a:effectLst/>
                <a:latin typeface="等线" panose="02010600030101010101" pitchFamily="2" charset="-122"/>
                <a:ea typeface="等线" panose="02010600030101010101" pitchFamily="2" charset="-122"/>
                <a:cs typeface="宋体" panose="02010600030101010101" pitchFamily="2" charset="-122"/>
              </a:rPr>
              <a:t>Testing</a:t>
            </a:r>
            <a:r>
              <a:rPr lang="en-US" altLang="zh-CN"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 with Spring Integration Junit</a:t>
            </a:r>
            <a:endParaRPr lang="en-US" altLang="zh-CN" dirty="0">
              <a:effectLst/>
              <a:latin typeface="等线" panose="02010600030101010101" pitchFamily="2" charset="-122"/>
              <a:ea typeface="等线" panose="02010600030101010101" pitchFamily="2" charset="-122"/>
            </a:endParaRPr>
          </a:p>
          <a:p>
            <a:r>
              <a:rPr lang="en-US" altLang="zh-CN" kern="100" dirty="0">
                <a:effectLst/>
                <a:latin typeface="等线" panose="02010600030101010101" pitchFamily="2" charset="-122"/>
                <a:ea typeface="等线" panose="02010600030101010101" pitchFamily="2" charset="-122"/>
              </a:rPr>
              <a:t>pass standard:</a:t>
            </a:r>
          </a:p>
          <a:p>
            <a:r>
              <a:rPr lang="en-US" altLang="zh-CN" kern="100" dirty="0">
                <a:effectLst/>
                <a:latin typeface="等线" panose="02010600030101010101" pitchFamily="2" charset="-122"/>
                <a:ea typeface="等线" panose="02010600030101010101" pitchFamily="2" charset="-122"/>
              </a:rPr>
              <a:t>             Test login function, Test signup function and Test Upload </a:t>
            </a:r>
            <a:r>
              <a:rPr lang="en-US" altLang="zh-CN" kern="100" dirty="0" err="1">
                <a:effectLst/>
                <a:latin typeface="等线" panose="02010600030101010101" pitchFamily="2" charset="-122"/>
                <a:ea typeface="等线" panose="02010600030101010101" pitchFamily="2" charset="-122"/>
              </a:rPr>
              <a:t>function:</a:t>
            </a:r>
            <a:r>
              <a:rPr lang="en-US" altLang="zh-CN" kern="0" dirty="0" err="1">
                <a:solidFill>
                  <a:srgbClr val="000000"/>
                </a:solidFill>
                <a:effectLst/>
                <a:latin typeface="等线" panose="02010600030101010101" pitchFamily="2" charset="-122"/>
                <a:ea typeface="等线" panose="02010600030101010101" pitchFamily="2" charset="-122"/>
                <a:cs typeface="宋体" panose="02010600030101010101" pitchFamily="2" charset="-122"/>
              </a:rPr>
              <a:t>All</a:t>
            </a:r>
            <a:r>
              <a:rPr lang="en-US" altLang="zh-CN"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 Examples can input result equals to expected result</a:t>
            </a:r>
          </a:p>
          <a:p>
            <a:r>
              <a:rPr lang="en-US" altLang="zh-CN" kern="0" dirty="0">
                <a:solidFill>
                  <a:srgbClr val="000000"/>
                </a:solidFill>
                <a:latin typeface="等线" panose="02010600030101010101" pitchFamily="2" charset="-122"/>
                <a:ea typeface="等线" panose="02010600030101010101" pitchFamily="2" charset="-122"/>
              </a:rPr>
              <a:t>             Test </a:t>
            </a:r>
            <a:r>
              <a:rPr lang="en-US" altLang="zh-CN" kern="100" dirty="0">
                <a:effectLst/>
                <a:latin typeface="等线" panose="02010600030101010101" pitchFamily="2" charset="-122"/>
                <a:ea typeface="等线" panose="02010600030101010101" pitchFamily="2" charset="-122"/>
              </a:rPr>
              <a:t>Summary Function, Test </a:t>
            </a:r>
            <a:r>
              <a:rPr lang="en-US" altLang="zh-CN" kern="100" dirty="0" err="1">
                <a:effectLst/>
                <a:latin typeface="等线" panose="02010600030101010101" pitchFamily="2" charset="-122"/>
                <a:ea typeface="等线" panose="02010600030101010101" pitchFamily="2" charset="-122"/>
              </a:rPr>
              <a:t>pictureToText</a:t>
            </a:r>
            <a:r>
              <a:rPr lang="en-US" altLang="zh-CN" kern="100" dirty="0">
                <a:latin typeface="等线" panose="02010600030101010101" pitchFamily="2" charset="-122"/>
                <a:ea typeface="等线" panose="02010600030101010101" pitchFamily="2" charset="-122"/>
              </a:rPr>
              <a:t> </a:t>
            </a:r>
            <a:r>
              <a:rPr lang="en-US" altLang="zh-CN" kern="100" dirty="0" err="1">
                <a:effectLst/>
                <a:latin typeface="等线" panose="02010600030101010101" pitchFamily="2" charset="-122"/>
                <a:ea typeface="等线" panose="02010600030101010101" pitchFamily="2" charset="-122"/>
              </a:rPr>
              <a:t>Function,Test</a:t>
            </a:r>
            <a:r>
              <a:rPr lang="en-US" altLang="zh-CN" kern="100" dirty="0">
                <a:effectLst/>
                <a:latin typeface="等线" panose="02010600030101010101" pitchFamily="2" charset="-122"/>
                <a:ea typeface="等线" panose="02010600030101010101" pitchFamily="2" charset="-122"/>
              </a:rPr>
              <a:t> Machine Reading Comprehension </a:t>
            </a:r>
            <a:r>
              <a:rPr lang="en-US" altLang="zh-CN" kern="100" dirty="0" err="1">
                <a:effectLst/>
                <a:latin typeface="等线" panose="02010600030101010101" pitchFamily="2" charset="-122"/>
                <a:ea typeface="等线" panose="02010600030101010101" pitchFamily="2" charset="-122"/>
              </a:rPr>
              <a:t>Function:code</a:t>
            </a:r>
            <a:r>
              <a:rPr lang="en-US" altLang="zh-CN" kern="100" dirty="0">
                <a:effectLst/>
                <a:latin typeface="等线" panose="02010600030101010101" pitchFamily="2" charset="-122"/>
                <a:ea typeface="等线" panose="02010600030101010101" pitchFamily="2" charset="-122"/>
              </a:rPr>
              <a:t> can successfully run</a:t>
            </a: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Test Method:</a:t>
            </a:r>
          </a:p>
          <a:p>
            <a:r>
              <a:rPr lang="en-US" altLang="zh-CN" sz="1800" kern="100" dirty="0">
                <a:effectLst/>
                <a:latin typeface="等线" panose="02010600030101010101" pitchFamily="2" charset="-122"/>
                <a:ea typeface="等线" panose="02010600030101010101" pitchFamily="2" charset="-122"/>
              </a:rPr>
              <a:t>             Test login function, Test signup function and Test Upload </a:t>
            </a:r>
            <a:r>
              <a:rPr lang="en-US" altLang="zh-CN" sz="1800" kern="100" dirty="0" err="1">
                <a:effectLst/>
                <a:latin typeface="等线" panose="02010600030101010101" pitchFamily="2" charset="-122"/>
                <a:ea typeface="等线" panose="02010600030101010101" pitchFamily="2" charset="-122"/>
              </a:rPr>
              <a:t>function:we</a:t>
            </a:r>
            <a:r>
              <a:rPr lang="en-US" altLang="zh-CN" sz="1800" kern="100" dirty="0">
                <a:effectLst/>
                <a:latin typeface="等线" panose="02010600030101010101" pitchFamily="2" charset="-122"/>
                <a:ea typeface="等线" panose="02010600030101010101" pitchFamily="2" charset="-122"/>
              </a:rPr>
              <a:t> use legal and </a:t>
            </a:r>
            <a:r>
              <a:rPr lang="en-US" altLang="zh-CN" sz="1800" kern="100" dirty="0" err="1">
                <a:effectLst/>
                <a:latin typeface="等线" panose="02010600030101010101" pitchFamily="2" charset="-122"/>
                <a:ea typeface="等线" panose="02010600030101010101" pitchFamily="2" charset="-122"/>
              </a:rPr>
              <a:t>illegall</a:t>
            </a:r>
            <a:r>
              <a:rPr lang="en-US" altLang="zh-CN" sz="1800" kern="100" dirty="0">
                <a:effectLst/>
                <a:latin typeface="等线" panose="02010600030101010101" pitchFamily="2" charset="-122"/>
                <a:ea typeface="等线" panose="02010600030101010101" pitchFamily="2" charset="-122"/>
              </a:rPr>
              <a:t> inputs to test the code</a:t>
            </a:r>
          </a:p>
          <a:p>
            <a:r>
              <a:rPr lang="en-US" altLang="zh-CN" sz="1800" kern="0" dirty="0">
                <a:solidFill>
                  <a:srgbClr val="000000"/>
                </a:solidFill>
                <a:latin typeface="等线" panose="02010600030101010101" pitchFamily="2" charset="-122"/>
                <a:ea typeface="等线" panose="02010600030101010101" pitchFamily="2" charset="-122"/>
              </a:rPr>
              <a:t>             Test </a:t>
            </a:r>
            <a:r>
              <a:rPr lang="en-US" altLang="zh-CN" sz="1800" kern="100" dirty="0">
                <a:effectLst/>
                <a:latin typeface="等线" panose="02010600030101010101" pitchFamily="2" charset="-122"/>
                <a:ea typeface="等线" panose="02010600030101010101" pitchFamily="2" charset="-122"/>
              </a:rPr>
              <a:t>Summary Function, Test </a:t>
            </a:r>
            <a:r>
              <a:rPr lang="en-US" altLang="zh-CN" sz="1800" kern="100" dirty="0" err="1">
                <a:effectLst/>
                <a:latin typeface="等线" panose="02010600030101010101" pitchFamily="2" charset="-122"/>
                <a:ea typeface="等线" panose="02010600030101010101" pitchFamily="2" charset="-122"/>
              </a:rPr>
              <a:t>pictureToText</a:t>
            </a:r>
            <a:r>
              <a:rPr lang="en-US" altLang="zh-CN" sz="1800" kern="100" dirty="0">
                <a:latin typeface="等线" panose="02010600030101010101" pitchFamily="2" charset="-122"/>
                <a:ea typeface="等线" panose="02010600030101010101" pitchFamily="2" charset="-122"/>
              </a:rPr>
              <a:t> </a:t>
            </a:r>
            <a:r>
              <a:rPr lang="en-US" altLang="zh-CN" sz="1800" kern="100" dirty="0" err="1">
                <a:effectLst/>
                <a:latin typeface="等线" panose="02010600030101010101" pitchFamily="2" charset="-122"/>
                <a:ea typeface="等线" panose="02010600030101010101" pitchFamily="2" charset="-122"/>
              </a:rPr>
              <a:t>Function,Test</a:t>
            </a:r>
            <a:r>
              <a:rPr lang="en-US" altLang="zh-CN" sz="1800" kern="100" dirty="0">
                <a:effectLst/>
                <a:latin typeface="等线" panose="02010600030101010101" pitchFamily="2" charset="-122"/>
                <a:ea typeface="等线" panose="02010600030101010101" pitchFamily="2" charset="-122"/>
              </a:rPr>
              <a:t> Machine Reading Comprehension </a:t>
            </a:r>
            <a:r>
              <a:rPr lang="en-US" altLang="zh-CN" sz="1800" kern="100" dirty="0" err="1">
                <a:effectLst/>
                <a:latin typeface="等线" panose="02010600030101010101" pitchFamily="2" charset="-122"/>
                <a:ea typeface="等线" panose="02010600030101010101" pitchFamily="2" charset="-122"/>
              </a:rPr>
              <a:t>Function</a:t>
            </a:r>
            <a:r>
              <a:rPr lang="en-US" altLang="zh-CN" sz="1800" kern="100" dirty="0" err="1">
                <a:latin typeface="等线" panose="02010600030101010101" pitchFamily="2" charset="-122"/>
                <a:ea typeface="等线" panose="02010600030101010101" pitchFamily="2" charset="-122"/>
              </a:rPr>
              <a:t>:we</a:t>
            </a:r>
            <a:r>
              <a:rPr lang="en-US" altLang="zh-CN" sz="1800" kern="100" dirty="0">
                <a:latin typeface="等线" panose="02010600030101010101" pitchFamily="2" charset="-122"/>
                <a:ea typeface="等线" panose="02010600030101010101" pitchFamily="2" charset="-122"/>
              </a:rPr>
              <a:t> use variable input to test the code</a:t>
            </a:r>
            <a:endParaRPr lang="en-US" altLang="zh-CN" sz="1800" kern="100" dirty="0">
              <a:effectLst/>
              <a:latin typeface="等线" panose="02010600030101010101" pitchFamily="2" charset="-122"/>
              <a:ea typeface="等线" panose="02010600030101010101" pitchFamily="2" charset="-122"/>
            </a:endParaRPr>
          </a:p>
          <a:p>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800" dirty="0">
              <a:effectLst/>
              <a:latin typeface="宋体" panose="02010600030101010101" pitchFamily="2" charset="-122"/>
              <a:ea typeface="宋体" panose="02010600030101010101" pitchFamily="2" charset="-122"/>
            </a:endParaRPr>
          </a:p>
          <a:p>
            <a:endPar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400" kern="100" dirty="0">
              <a:effectLst/>
            </a:endParaRPr>
          </a:p>
          <a:p>
            <a:endParaRPr lang="en-US" altLang="zh-CN" sz="1800" kern="100" dirty="0">
              <a:effectLst/>
              <a:latin typeface="等线" panose="02010600030101010101" pitchFamily="2" charset="-122"/>
              <a:ea typeface="等线" panose="02010600030101010101" pitchFamily="2" charset="-122"/>
            </a:endParaRPr>
          </a:p>
          <a:p>
            <a:endParaRPr lang="zh-CN" altLang="en-US" dirty="0"/>
          </a:p>
        </p:txBody>
      </p:sp>
    </p:spTree>
    <p:extLst>
      <p:ext uri="{BB962C8B-B14F-4D97-AF65-F5344CB8AC3E}">
        <p14:creationId xmlns:p14="http://schemas.microsoft.com/office/powerpoint/2010/main" val="530518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7750DCC-D29B-3A04-9314-7509476E9E77}"/>
              </a:ext>
            </a:extLst>
          </p:cNvPr>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cases</a:t>
            </a:r>
            <a:endParaRPr lang="zh-CN" altLang="en-US" dirty="0"/>
          </a:p>
        </p:txBody>
      </p:sp>
      <p:pic>
        <p:nvPicPr>
          <p:cNvPr id="7" name="图片 6">
            <a:extLst>
              <a:ext uri="{FF2B5EF4-FFF2-40B4-BE49-F238E27FC236}">
                <a16:creationId xmlns:a16="http://schemas.microsoft.com/office/drawing/2014/main" id="{ACA56204-6E94-C35D-0B10-684277F57194}"/>
              </a:ext>
            </a:extLst>
          </p:cNvPr>
          <p:cNvPicPr>
            <a:picLocks noChangeAspect="1"/>
          </p:cNvPicPr>
          <p:nvPr/>
        </p:nvPicPr>
        <p:blipFill>
          <a:blip r:embed="rId2"/>
          <a:stretch>
            <a:fillRect/>
          </a:stretch>
        </p:blipFill>
        <p:spPr>
          <a:xfrm>
            <a:off x="608916" y="1422714"/>
            <a:ext cx="10497089" cy="3880049"/>
          </a:xfrm>
          <a:prstGeom prst="rect">
            <a:avLst/>
          </a:prstGeom>
        </p:spPr>
      </p:pic>
      <p:pic>
        <p:nvPicPr>
          <p:cNvPr id="9" name="图片 8">
            <a:extLst>
              <a:ext uri="{FF2B5EF4-FFF2-40B4-BE49-F238E27FC236}">
                <a16:creationId xmlns:a16="http://schemas.microsoft.com/office/drawing/2014/main" id="{05447B6C-DBCF-ECFC-FDBC-0526BB8B9AA2}"/>
              </a:ext>
            </a:extLst>
          </p:cNvPr>
          <p:cNvPicPr>
            <a:picLocks noChangeAspect="1"/>
          </p:cNvPicPr>
          <p:nvPr/>
        </p:nvPicPr>
        <p:blipFill>
          <a:blip r:embed="rId3"/>
          <a:stretch>
            <a:fillRect/>
          </a:stretch>
        </p:blipFill>
        <p:spPr>
          <a:xfrm>
            <a:off x="7954935" y="5612295"/>
            <a:ext cx="4237065" cy="652544"/>
          </a:xfrm>
          <a:prstGeom prst="rect">
            <a:avLst/>
          </a:prstGeom>
        </p:spPr>
      </p:pic>
      <p:pic>
        <p:nvPicPr>
          <p:cNvPr id="15" name="图片 14">
            <a:extLst>
              <a:ext uri="{FF2B5EF4-FFF2-40B4-BE49-F238E27FC236}">
                <a16:creationId xmlns:a16="http://schemas.microsoft.com/office/drawing/2014/main" id="{8844B1C4-4D10-04DE-2E42-F47A1C9C3030}"/>
              </a:ext>
            </a:extLst>
          </p:cNvPr>
          <p:cNvPicPr>
            <a:picLocks noChangeAspect="1"/>
          </p:cNvPicPr>
          <p:nvPr/>
        </p:nvPicPr>
        <p:blipFill>
          <a:blip r:embed="rId4"/>
          <a:stretch>
            <a:fillRect/>
          </a:stretch>
        </p:blipFill>
        <p:spPr>
          <a:xfrm>
            <a:off x="200659" y="5706780"/>
            <a:ext cx="7563239" cy="463574"/>
          </a:xfrm>
          <a:prstGeom prst="rect">
            <a:avLst/>
          </a:prstGeom>
        </p:spPr>
      </p:pic>
    </p:spTree>
    <p:extLst>
      <p:ext uri="{BB962C8B-B14F-4D97-AF65-F5344CB8AC3E}">
        <p14:creationId xmlns:p14="http://schemas.microsoft.com/office/powerpoint/2010/main" val="401459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07C5FE2F-33D6-BD1C-90E5-235F71F30AB4}"/>
              </a:ext>
            </a:extLst>
          </p:cNvPr>
          <p:cNvSpPr/>
          <p:nvPr/>
        </p:nvSpPr>
        <p:spPr>
          <a:xfrm>
            <a:off x="2749823" y="40750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result</a:t>
            </a:r>
            <a:endParaRPr lang="zh-CN" altLang="en-US" dirty="0"/>
          </a:p>
        </p:txBody>
      </p:sp>
      <p:pic>
        <p:nvPicPr>
          <p:cNvPr id="6" name="图片 5">
            <a:extLst>
              <a:ext uri="{FF2B5EF4-FFF2-40B4-BE49-F238E27FC236}">
                <a16:creationId xmlns:a16="http://schemas.microsoft.com/office/drawing/2014/main" id="{4D5AE520-F97C-9529-CBDF-691D70967A3C}"/>
              </a:ext>
            </a:extLst>
          </p:cNvPr>
          <p:cNvPicPr>
            <a:picLocks noChangeAspect="1"/>
          </p:cNvPicPr>
          <p:nvPr/>
        </p:nvPicPr>
        <p:blipFill>
          <a:blip r:embed="rId2"/>
          <a:stretch>
            <a:fillRect/>
          </a:stretch>
        </p:blipFill>
        <p:spPr>
          <a:xfrm>
            <a:off x="1503625" y="2089349"/>
            <a:ext cx="3181514" cy="2997354"/>
          </a:xfrm>
          <a:prstGeom prst="rect">
            <a:avLst/>
          </a:prstGeom>
        </p:spPr>
      </p:pic>
      <p:pic>
        <p:nvPicPr>
          <p:cNvPr id="8" name="图片 7">
            <a:extLst>
              <a:ext uri="{FF2B5EF4-FFF2-40B4-BE49-F238E27FC236}">
                <a16:creationId xmlns:a16="http://schemas.microsoft.com/office/drawing/2014/main" id="{AFCF4B9B-09C5-F548-2897-E5693769F64A}"/>
              </a:ext>
            </a:extLst>
          </p:cNvPr>
          <p:cNvPicPr>
            <a:picLocks noChangeAspect="1"/>
          </p:cNvPicPr>
          <p:nvPr/>
        </p:nvPicPr>
        <p:blipFill>
          <a:blip r:embed="rId3"/>
          <a:stretch>
            <a:fillRect/>
          </a:stretch>
        </p:blipFill>
        <p:spPr>
          <a:xfrm>
            <a:off x="6781442" y="2756275"/>
            <a:ext cx="3187864" cy="1517728"/>
          </a:xfrm>
          <a:prstGeom prst="rect">
            <a:avLst/>
          </a:prstGeom>
        </p:spPr>
      </p:pic>
    </p:spTree>
    <p:extLst>
      <p:ext uri="{BB962C8B-B14F-4D97-AF65-F5344CB8AC3E}">
        <p14:creationId xmlns:p14="http://schemas.microsoft.com/office/powerpoint/2010/main" val="175603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3B00A45F-CF99-39E1-654F-1D59AC2C0D37}"/>
              </a:ext>
            </a:extLst>
          </p:cNvPr>
          <p:cNvSpPr/>
          <p:nvPr/>
        </p:nvSpPr>
        <p:spPr>
          <a:xfrm>
            <a:off x="2782953" y="44063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Lesson Learnt</a:t>
            </a:r>
            <a:endParaRPr lang="zh-CN" altLang="en-US" dirty="0"/>
          </a:p>
        </p:txBody>
      </p:sp>
      <p:sp>
        <p:nvSpPr>
          <p:cNvPr id="5" name="文本框 4">
            <a:extLst>
              <a:ext uri="{FF2B5EF4-FFF2-40B4-BE49-F238E27FC236}">
                <a16:creationId xmlns:a16="http://schemas.microsoft.com/office/drawing/2014/main" id="{ABD34179-5CEF-4765-7107-BF7384BB1648}"/>
              </a:ext>
            </a:extLst>
          </p:cNvPr>
          <p:cNvSpPr txBox="1"/>
          <p:nvPr/>
        </p:nvSpPr>
        <p:spPr>
          <a:xfrm>
            <a:off x="914400" y="1782418"/>
            <a:ext cx="10349948" cy="3970318"/>
          </a:xfrm>
          <a:prstGeom prst="rect">
            <a:avLst/>
          </a:prstGeom>
          <a:noFill/>
        </p:spPr>
        <p:txBody>
          <a:bodyPr wrap="square" rtlCol="0">
            <a:spAutoFit/>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1.Project management knowledge: Software project management enables us to master the basic knowledge and skills of project management, such as project scope management, schedule management, cost management, risk management and other aspects of knowledge, which is also applicable to managing other types of projects.</a:t>
            </a:r>
          </a:p>
          <a:p>
            <a:pPr marL="0" marR="0" algn="just">
              <a:spcBef>
                <a:spcPts val="0"/>
              </a:spcBef>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2.Teamwork: Software project management requires team members to work together to accomplish tasks. This helps improve our teamwork and communication skills, and makes us better able to cooperate with others to complete tasks.</a:t>
            </a:r>
          </a:p>
          <a:p>
            <a:pPr marL="0" marR="0" algn="just">
              <a:spcBef>
                <a:spcPts val="0"/>
              </a:spcBef>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3.Risk Management: In software project management, we need to assess and manage various risks in the project. This process brings new domain knowledge and risk management skills, while also allowing us to understand best practices for identifying and handling risks within a project.</a:t>
            </a:r>
          </a:p>
        </p:txBody>
      </p:sp>
    </p:spTree>
    <p:extLst>
      <p:ext uri="{BB962C8B-B14F-4D97-AF65-F5344CB8AC3E}">
        <p14:creationId xmlns:p14="http://schemas.microsoft.com/office/powerpoint/2010/main" val="3040693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A2F6CD5-FDC3-9588-F112-7713F74D5D47}"/>
              </a:ext>
            </a:extLst>
          </p:cNvPr>
          <p:cNvSpPr/>
          <p:nvPr/>
        </p:nvSpPr>
        <p:spPr>
          <a:xfrm>
            <a:off x="2782953" y="44063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Arial" panose="020B0604020202020204" pitchFamily="34" charset="0"/>
              </a:rPr>
              <a:t>Conclusion</a:t>
            </a:r>
            <a:endParaRPr lang="zh-CN" altLang="en-US" dirty="0">
              <a:solidFill>
                <a:schemeClr val="bg1"/>
              </a:solidFill>
            </a:endParaRPr>
          </a:p>
        </p:txBody>
      </p:sp>
      <p:sp>
        <p:nvSpPr>
          <p:cNvPr id="5" name="文本框 4">
            <a:extLst>
              <a:ext uri="{FF2B5EF4-FFF2-40B4-BE49-F238E27FC236}">
                <a16:creationId xmlns:a16="http://schemas.microsoft.com/office/drawing/2014/main" id="{C466A9F9-7C6B-1472-628D-29B507514999}"/>
              </a:ext>
            </a:extLst>
          </p:cNvPr>
          <p:cNvSpPr txBox="1"/>
          <p:nvPr/>
        </p:nvSpPr>
        <p:spPr>
          <a:xfrm>
            <a:off x="1232452" y="2034209"/>
            <a:ext cx="10230678" cy="1754326"/>
          </a:xfrm>
          <a:prstGeom prst="rect">
            <a:avLst/>
          </a:prstGeom>
          <a:noFill/>
        </p:spPr>
        <p:txBody>
          <a:bodyPr wrap="square" rtlCol="0">
            <a:spAutoFit/>
          </a:bodyPr>
          <a:lstStyle/>
          <a:p>
            <a:pPr marL="0" marR="0" indent="26670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successfully completed the transformation of pictures to files, summary extraction, machine reading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comprehension.all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risks we have met are successfully resolved.</a:t>
            </a:r>
          </a:p>
          <a:p>
            <a:pPr marL="0" marR="0" indent="26670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realized all functions we have scheduled before without using exceeding time</a:t>
            </a:r>
          </a:p>
        </p:txBody>
      </p:sp>
    </p:spTree>
    <p:extLst>
      <p:ext uri="{BB962C8B-B14F-4D97-AF65-F5344CB8AC3E}">
        <p14:creationId xmlns:p14="http://schemas.microsoft.com/office/powerpoint/2010/main" val="55301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31FCD53B-84B3-8548-7F42-182087FC930A}"/>
              </a:ext>
            </a:extLst>
          </p:cNvPr>
          <p:cNvSpPr/>
          <p:nvPr/>
        </p:nvSpPr>
        <p:spPr>
          <a:xfrm>
            <a:off x="2782953" y="440634"/>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Future plan to next cycle</a:t>
            </a:r>
          </a:p>
        </p:txBody>
      </p:sp>
      <p:sp>
        <p:nvSpPr>
          <p:cNvPr id="5" name="文本框 4">
            <a:extLst>
              <a:ext uri="{FF2B5EF4-FFF2-40B4-BE49-F238E27FC236}">
                <a16:creationId xmlns:a16="http://schemas.microsoft.com/office/drawing/2014/main" id="{468E00A4-2046-3E0F-C8F7-52B539500CDD}"/>
              </a:ext>
            </a:extLst>
          </p:cNvPr>
          <p:cNvSpPr txBox="1"/>
          <p:nvPr/>
        </p:nvSpPr>
        <p:spPr>
          <a:xfrm>
            <a:off x="798443" y="2425148"/>
            <a:ext cx="10595113" cy="1477328"/>
          </a:xfrm>
          <a:prstGeom prst="rect">
            <a:avLst/>
          </a:prstGeom>
          <a:noFill/>
        </p:spPr>
        <p:txBody>
          <a:bodyPr wrap="square" rtlCol="0">
            <a:spAutoFit/>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1.Conduct more tests on code and fix the bugs</a:t>
            </a: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2.we intend to use more effective network to increase the accuracy of reading comprehension model</a:t>
            </a: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3.Add functions such as the transformation of audio to text.</a:t>
            </a:r>
          </a:p>
        </p:txBody>
      </p:sp>
    </p:spTree>
    <p:extLst>
      <p:ext uri="{BB962C8B-B14F-4D97-AF65-F5344CB8AC3E}">
        <p14:creationId xmlns:p14="http://schemas.microsoft.com/office/powerpoint/2010/main" val="844569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B078967-BCEB-5F17-087D-5A78975A5C44}"/>
              </a:ext>
            </a:extLst>
          </p:cNvPr>
          <p:cNvSpPr/>
          <p:nvPr/>
        </p:nvSpPr>
        <p:spPr>
          <a:xfrm>
            <a:off x="-118635" y="-96081"/>
            <a:ext cx="12304327" cy="7009572"/>
          </a:xfrm>
          <a:prstGeom prst="rect">
            <a:avLst/>
          </a:prstGeom>
          <a:solidFill>
            <a:srgbClr val="F4F4F4"/>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 name="直角三角形 4">
            <a:extLst>
              <a:ext uri="{FF2B5EF4-FFF2-40B4-BE49-F238E27FC236}">
                <a16:creationId xmlns:a16="http://schemas.microsoft.com/office/drawing/2014/main" id="{46D1DB3D-ADAF-7775-39FF-7835598FDCDE}"/>
              </a:ext>
            </a:extLst>
          </p:cNvPr>
          <p:cNvSpPr/>
          <p:nvPr/>
        </p:nvSpPr>
        <p:spPr>
          <a:xfrm rot="16200000" flipH="1" flipV="1">
            <a:off x="-209122" y="-5593"/>
            <a:ext cx="2020888" cy="1839913"/>
          </a:xfrm>
          <a:custGeom>
            <a:avLst/>
            <a:gdLst>
              <a:gd name="connsiteX0" fmla="*/ 0 w 5233726"/>
              <a:gd name="connsiteY0" fmla="*/ 6489848 h 6489848"/>
              <a:gd name="connsiteX1" fmla="*/ 0 w 5233726"/>
              <a:gd name="connsiteY1" fmla="*/ 0 h 6489848"/>
              <a:gd name="connsiteX2" fmla="*/ 5233726 w 5233726"/>
              <a:gd name="connsiteY2" fmla="*/ 6489848 h 6489848"/>
              <a:gd name="connsiteX3" fmla="*/ 0 w 5233726"/>
              <a:gd name="connsiteY3" fmla="*/ 6489848 h 6489848"/>
              <a:gd name="connsiteX0-1" fmla="*/ 0 w 5233726"/>
              <a:gd name="connsiteY0-2" fmla="*/ 6489848 h 6489848"/>
              <a:gd name="connsiteX1-3" fmla="*/ 0 w 5233726"/>
              <a:gd name="connsiteY1-4" fmla="*/ 0 h 6489848"/>
              <a:gd name="connsiteX2-5" fmla="*/ 5233726 w 5233726"/>
              <a:gd name="connsiteY2-6" fmla="*/ 6489848 h 6489848"/>
              <a:gd name="connsiteX3-7" fmla="*/ 0 w 5233726"/>
              <a:gd name="connsiteY3-8" fmla="*/ 6489848 h 6489848"/>
              <a:gd name="connsiteX0-9" fmla="*/ 0 w 5233726"/>
              <a:gd name="connsiteY0-10" fmla="*/ 6489848 h 6489848"/>
              <a:gd name="connsiteX1-11" fmla="*/ 0 w 5233726"/>
              <a:gd name="connsiteY1-12" fmla="*/ 0 h 6489848"/>
              <a:gd name="connsiteX2-13" fmla="*/ 5233726 w 5233726"/>
              <a:gd name="connsiteY2-14" fmla="*/ 6489848 h 6489848"/>
              <a:gd name="connsiteX3-15" fmla="*/ 0 w 5233726"/>
              <a:gd name="connsiteY3-16" fmla="*/ 6489848 h 6489848"/>
              <a:gd name="connsiteX0-17" fmla="*/ 0 w 5233726"/>
              <a:gd name="connsiteY0-18" fmla="*/ 6489848 h 6489848"/>
              <a:gd name="connsiteX1-19" fmla="*/ 0 w 5233726"/>
              <a:gd name="connsiteY1-20" fmla="*/ 0 h 6489848"/>
              <a:gd name="connsiteX2-21" fmla="*/ 5233726 w 5233726"/>
              <a:gd name="connsiteY2-22" fmla="*/ 6489848 h 6489848"/>
              <a:gd name="connsiteX3-23" fmla="*/ 0 w 5233726"/>
              <a:gd name="connsiteY3-24" fmla="*/ 6489848 h 6489848"/>
            </a:gdLst>
            <a:ahLst/>
            <a:cxnLst>
              <a:cxn ang="0">
                <a:pos x="connsiteX0-1" y="connsiteY0-2"/>
              </a:cxn>
              <a:cxn ang="0">
                <a:pos x="connsiteX1-3" y="connsiteY1-4"/>
              </a:cxn>
              <a:cxn ang="0">
                <a:pos x="connsiteX2-5" y="connsiteY2-6"/>
              </a:cxn>
              <a:cxn ang="0">
                <a:pos x="connsiteX3-7" y="connsiteY3-8"/>
              </a:cxn>
            </a:cxnLst>
            <a:rect l="l" t="t" r="r" b="b"/>
            <a:pathLst>
              <a:path w="5233726" h="6489848">
                <a:moveTo>
                  <a:pt x="0" y="6489848"/>
                </a:moveTo>
                <a:lnTo>
                  <a:pt x="0" y="0"/>
                </a:lnTo>
                <a:cubicBezTo>
                  <a:pt x="4675" y="2201383"/>
                  <a:pt x="2866851" y="6485565"/>
                  <a:pt x="5233726" y="6489848"/>
                </a:cubicBezTo>
                <a:lnTo>
                  <a:pt x="0" y="6489848"/>
                </a:lnTo>
                <a:close/>
              </a:path>
            </a:pathLst>
          </a:custGeom>
          <a:solidFill>
            <a:srgbClr val="0720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4">
            <a:extLst>
              <a:ext uri="{FF2B5EF4-FFF2-40B4-BE49-F238E27FC236}">
                <a16:creationId xmlns:a16="http://schemas.microsoft.com/office/drawing/2014/main" id="{6C73165E-319E-A1CE-2650-718549AEC0FE}"/>
              </a:ext>
            </a:extLst>
          </p:cNvPr>
          <p:cNvSpPr/>
          <p:nvPr/>
        </p:nvSpPr>
        <p:spPr>
          <a:xfrm flipH="1">
            <a:off x="8148637" y="3178175"/>
            <a:ext cx="4043363" cy="3679825"/>
          </a:xfrm>
          <a:custGeom>
            <a:avLst/>
            <a:gdLst>
              <a:gd name="connsiteX0" fmla="*/ 0 w 5233726"/>
              <a:gd name="connsiteY0" fmla="*/ 6489848 h 6489848"/>
              <a:gd name="connsiteX1" fmla="*/ 0 w 5233726"/>
              <a:gd name="connsiteY1" fmla="*/ 0 h 6489848"/>
              <a:gd name="connsiteX2" fmla="*/ 5233726 w 5233726"/>
              <a:gd name="connsiteY2" fmla="*/ 6489848 h 6489848"/>
              <a:gd name="connsiteX3" fmla="*/ 0 w 5233726"/>
              <a:gd name="connsiteY3" fmla="*/ 6489848 h 6489848"/>
              <a:gd name="connsiteX0-1" fmla="*/ 0 w 5233726"/>
              <a:gd name="connsiteY0-2" fmla="*/ 6489848 h 6489848"/>
              <a:gd name="connsiteX1-3" fmla="*/ 0 w 5233726"/>
              <a:gd name="connsiteY1-4" fmla="*/ 0 h 6489848"/>
              <a:gd name="connsiteX2-5" fmla="*/ 5233726 w 5233726"/>
              <a:gd name="connsiteY2-6" fmla="*/ 6489848 h 6489848"/>
              <a:gd name="connsiteX3-7" fmla="*/ 0 w 5233726"/>
              <a:gd name="connsiteY3-8" fmla="*/ 6489848 h 6489848"/>
              <a:gd name="connsiteX0-9" fmla="*/ 0 w 5233726"/>
              <a:gd name="connsiteY0-10" fmla="*/ 6489848 h 6489848"/>
              <a:gd name="connsiteX1-11" fmla="*/ 0 w 5233726"/>
              <a:gd name="connsiteY1-12" fmla="*/ 0 h 6489848"/>
              <a:gd name="connsiteX2-13" fmla="*/ 5233726 w 5233726"/>
              <a:gd name="connsiteY2-14" fmla="*/ 6489848 h 6489848"/>
              <a:gd name="connsiteX3-15" fmla="*/ 0 w 5233726"/>
              <a:gd name="connsiteY3-16" fmla="*/ 6489848 h 6489848"/>
              <a:gd name="connsiteX0-17" fmla="*/ 0 w 5233726"/>
              <a:gd name="connsiteY0-18" fmla="*/ 6489848 h 6489848"/>
              <a:gd name="connsiteX1-19" fmla="*/ 0 w 5233726"/>
              <a:gd name="connsiteY1-20" fmla="*/ 0 h 6489848"/>
              <a:gd name="connsiteX2-21" fmla="*/ 5233726 w 5233726"/>
              <a:gd name="connsiteY2-22" fmla="*/ 6489848 h 6489848"/>
              <a:gd name="connsiteX3-23" fmla="*/ 0 w 5233726"/>
              <a:gd name="connsiteY3-24" fmla="*/ 6489848 h 6489848"/>
            </a:gdLst>
            <a:ahLst/>
            <a:cxnLst>
              <a:cxn ang="0">
                <a:pos x="connsiteX0-1" y="connsiteY0-2"/>
              </a:cxn>
              <a:cxn ang="0">
                <a:pos x="connsiteX1-3" y="connsiteY1-4"/>
              </a:cxn>
              <a:cxn ang="0">
                <a:pos x="connsiteX2-5" y="connsiteY2-6"/>
              </a:cxn>
              <a:cxn ang="0">
                <a:pos x="connsiteX3-7" y="connsiteY3-8"/>
              </a:cxn>
            </a:cxnLst>
            <a:rect l="l" t="t" r="r" b="b"/>
            <a:pathLst>
              <a:path w="5233726" h="6489848">
                <a:moveTo>
                  <a:pt x="0" y="6489848"/>
                </a:moveTo>
                <a:lnTo>
                  <a:pt x="0" y="0"/>
                </a:lnTo>
                <a:cubicBezTo>
                  <a:pt x="4675" y="2201383"/>
                  <a:pt x="2866851" y="6485565"/>
                  <a:pt x="5233726" y="6489848"/>
                </a:cubicBezTo>
                <a:lnTo>
                  <a:pt x="0" y="6489848"/>
                </a:lnTo>
                <a:close/>
              </a:path>
            </a:pathLst>
          </a:custGeom>
          <a:solidFill>
            <a:srgbClr val="0720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 name="组合 6">
            <a:extLst>
              <a:ext uri="{FF2B5EF4-FFF2-40B4-BE49-F238E27FC236}">
                <a16:creationId xmlns:a16="http://schemas.microsoft.com/office/drawing/2014/main" id="{53D0A84A-8511-6CCD-D697-F9CF6DD5312B}"/>
              </a:ext>
            </a:extLst>
          </p:cNvPr>
          <p:cNvGrpSpPr/>
          <p:nvPr/>
        </p:nvGrpSpPr>
        <p:grpSpPr>
          <a:xfrm>
            <a:off x="9047163" y="5018087"/>
            <a:ext cx="2936875" cy="1544636"/>
            <a:chOff x="5940152" y="4941168"/>
            <a:chExt cx="2935963" cy="1545834"/>
          </a:xfrm>
        </p:grpSpPr>
        <p:sp>
          <p:nvSpPr>
            <p:cNvPr id="8" name="椭圆 7">
              <a:extLst>
                <a:ext uri="{FF2B5EF4-FFF2-40B4-BE49-F238E27FC236}">
                  <a16:creationId xmlns:a16="http://schemas.microsoft.com/office/drawing/2014/main" id="{ADAE67F2-CF74-34A7-204F-4FB47A47D0DB}"/>
                </a:ext>
              </a:extLst>
            </p:cNvPr>
            <p:cNvSpPr/>
            <p:nvPr/>
          </p:nvSpPr>
          <p:spPr>
            <a:xfrm>
              <a:off x="5940152" y="5517877"/>
              <a:ext cx="2935963" cy="935763"/>
            </a:xfrm>
            <a:prstGeom prst="ellipse">
              <a:avLst/>
            </a:prstGeom>
            <a:gradFill flip="none" rotWithShape="1">
              <a:gsLst>
                <a:gs pos="0">
                  <a:schemeClr val="tx1">
                    <a:alpha val="68000"/>
                  </a:schemeClr>
                </a:gs>
                <a:gs pos="100000">
                  <a:schemeClr val="tx1">
                    <a:lumMod val="65000"/>
                    <a:lumOff val="3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pic>
          <p:nvPicPr>
            <p:cNvPr id="9" name="Picture 5">
              <a:extLst>
                <a:ext uri="{FF2B5EF4-FFF2-40B4-BE49-F238E27FC236}">
                  <a16:creationId xmlns:a16="http://schemas.microsoft.com/office/drawing/2014/main" id="{9B07E25F-2103-DF14-D03C-00262DCD22D3}"/>
                </a:ext>
              </a:extLst>
            </p:cNvPr>
            <p:cNvPicPr>
              <a:picLocks noChangeAspect="1"/>
            </p:cNvPicPr>
            <p:nvPr/>
          </p:nvPicPr>
          <p:blipFill>
            <a:blip r:embed="rId2">
              <a:grayscl/>
            </a:blip>
            <a:stretch>
              <a:fillRect/>
            </a:stretch>
          </p:blipFill>
          <p:spPr>
            <a:xfrm>
              <a:off x="6336172" y="4941168"/>
              <a:ext cx="2274444" cy="1545834"/>
            </a:xfrm>
            <a:prstGeom prst="rect">
              <a:avLst/>
            </a:prstGeom>
            <a:noFill/>
            <a:ln w="9525">
              <a:noFill/>
            </a:ln>
          </p:spPr>
        </p:pic>
      </p:grpSp>
      <p:sp>
        <p:nvSpPr>
          <p:cNvPr id="10" name="标题 15">
            <a:extLst>
              <a:ext uri="{FF2B5EF4-FFF2-40B4-BE49-F238E27FC236}">
                <a16:creationId xmlns:a16="http://schemas.microsoft.com/office/drawing/2014/main" id="{15D40B17-AE7C-AFE3-A8ED-4149650AC193}"/>
              </a:ext>
            </a:extLst>
          </p:cNvPr>
          <p:cNvSpPr>
            <a:spLocks noGrp="1"/>
          </p:cNvSpPr>
          <p:nvPr/>
        </p:nvSpPr>
        <p:spPr>
          <a:xfrm>
            <a:off x="1338470" y="108502"/>
            <a:ext cx="8229600" cy="5715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rgbClr val="072063"/>
                </a:solidFill>
                <a:effectLst/>
                <a:uLnTx/>
                <a:uFillTx/>
                <a:latin typeface="+mn-lt"/>
                <a:ea typeface="+mn-ea"/>
                <a:cs typeface="+mn-cs"/>
              </a:rPr>
              <a:t>C</a:t>
            </a:r>
            <a:r>
              <a:rPr kumimoji="0" lang="zh-CN" altLang="en-US" sz="2800" b="1" i="0" u="none" strike="noStrike" kern="1200" cap="none" spc="0" normalizeH="0" baseline="0" noProof="0" dirty="0">
                <a:ln>
                  <a:noFill/>
                </a:ln>
                <a:solidFill>
                  <a:srgbClr val="072063"/>
                </a:solidFill>
                <a:effectLst/>
                <a:uLnTx/>
                <a:uFillTx/>
                <a:latin typeface="+mn-lt"/>
                <a:ea typeface="+mn-ea"/>
                <a:cs typeface="+mn-cs"/>
              </a:rPr>
              <a:t>atalogue</a:t>
            </a:r>
          </a:p>
        </p:txBody>
      </p:sp>
      <p:grpSp>
        <p:nvGrpSpPr>
          <p:cNvPr id="11" name="组合 10">
            <a:extLst>
              <a:ext uri="{FF2B5EF4-FFF2-40B4-BE49-F238E27FC236}">
                <a16:creationId xmlns:a16="http://schemas.microsoft.com/office/drawing/2014/main" id="{FBA4949A-20CB-3F8D-77AD-D3A959EBEE5C}"/>
              </a:ext>
            </a:extLst>
          </p:cNvPr>
          <p:cNvGrpSpPr/>
          <p:nvPr/>
        </p:nvGrpSpPr>
        <p:grpSpPr>
          <a:xfrm>
            <a:off x="2389723" y="978945"/>
            <a:ext cx="606425" cy="606425"/>
            <a:chOff x="2627784" y="1701415"/>
            <a:chExt cx="605681" cy="605681"/>
          </a:xfrm>
        </p:grpSpPr>
        <p:sp>
          <p:nvSpPr>
            <p:cNvPr id="12" name="椭圆 11">
              <a:extLst>
                <a:ext uri="{FF2B5EF4-FFF2-40B4-BE49-F238E27FC236}">
                  <a16:creationId xmlns:a16="http://schemas.microsoft.com/office/drawing/2014/main" id="{966ECB30-53F4-DB5E-6F64-29717220F8DB}"/>
                </a:ext>
              </a:extLst>
            </p:cNvPr>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13" name="Group 27">
              <a:extLst>
                <a:ext uri="{FF2B5EF4-FFF2-40B4-BE49-F238E27FC236}">
                  <a16:creationId xmlns:a16="http://schemas.microsoft.com/office/drawing/2014/main" id="{2324CC8D-3DF8-E015-A72F-E7F70BCCA82E}"/>
                </a:ext>
              </a:extLst>
            </p:cNvPr>
            <p:cNvGrpSpPr>
              <a:grpSpLocks noChangeAspect="1"/>
            </p:cNvGrpSpPr>
            <p:nvPr/>
          </p:nvGrpSpPr>
          <p:grpSpPr>
            <a:xfrm>
              <a:off x="2754993" y="1831399"/>
              <a:ext cx="351261" cy="345712"/>
              <a:chOff x="-2952" y="-1157"/>
              <a:chExt cx="3605" cy="3548"/>
            </a:xfrm>
          </p:grpSpPr>
          <p:sp>
            <p:nvSpPr>
              <p:cNvPr id="14" name="Freeform 28">
                <a:extLst>
                  <a:ext uri="{FF2B5EF4-FFF2-40B4-BE49-F238E27FC236}">
                    <a16:creationId xmlns:a16="http://schemas.microsoft.com/office/drawing/2014/main" id="{FF54F679-2833-5ECC-94FC-7E43BF1A6381}"/>
                  </a:ext>
                </a:extLst>
              </p:cNvPr>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29">
                <a:extLst>
                  <a:ext uri="{FF2B5EF4-FFF2-40B4-BE49-F238E27FC236}">
                    <a16:creationId xmlns:a16="http://schemas.microsoft.com/office/drawing/2014/main" id="{738762B9-94FC-B93A-6DB8-07EE58C4830E}"/>
                  </a:ext>
                </a:extLst>
              </p:cNvPr>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30">
                <a:extLst>
                  <a:ext uri="{FF2B5EF4-FFF2-40B4-BE49-F238E27FC236}">
                    <a16:creationId xmlns:a16="http://schemas.microsoft.com/office/drawing/2014/main" id="{8035C4BC-738A-8354-F342-2D2BE5506CA6}"/>
                  </a:ext>
                </a:extLst>
              </p:cNvPr>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7" name="组合 16">
            <a:extLst>
              <a:ext uri="{FF2B5EF4-FFF2-40B4-BE49-F238E27FC236}">
                <a16:creationId xmlns:a16="http://schemas.microsoft.com/office/drawing/2014/main" id="{CC042B8B-2684-4A36-D905-BCA91ACC51BF}"/>
              </a:ext>
            </a:extLst>
          </p:cNvPr>
          <p:cNvGrpSpPr/>
          <p:nvPr/>
        </p:nvGrpSpPr>
        <p:grpSpPr>
          <a:xfrm>
            <a:off x="3560446" y="1022759"/>
            <a:ext cx="3778250" cy="522186"/>
            <a:chOff x="3007567" y="1667529"/>
            <a:chExt cx="3778797" cy="522220"/>
          </a:xfrm>
        </p:grpSpPr>
        <p:sp>
          <p:nvSpPr>
            <p:cNvPr id="18" name="TextBox 11">
              <a:extLst>
                <a:ext uri="{FF2B5EF4-FFF2-40B4-BE49-F238E27FC236}">
                  <a16:creationId xmlns:a16="http://schemas.microsoft.com/office/drawing/2014/main" id="{5D32FCBB-79B2-460F-32A7-27138EA8D63E}"/>
                </a:ext>
              </a:extLst>
            </p:cNvPr>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Final </a:t>
              </a:r>
              <a:r>
                <a:rPr lang="en-US" altLang="zh-CN" sz="2000" b="1" dirty="0" err="1">
                  <a:solidFill>
                    <a:srgbClr val="072063"/>
                  </a:solidFill>
                  <a:latin typeface="Arial" panose="020B0604020202020204" pitchFamily="34" charset="0"/>
                </a:rPr>
                <a:t>Prodect</a:t>
              </a:r>
              <a:r>
                <a:rPr lang="en-US" altLang="zh-CN" sz="2000" b="1" dirty="0">
                  <a:solidFill>
                    <a:srgbClr val="072063"/>
                  </a:solidFill>
                  <a:latin typeface="Arial" panose="020B0604020202020204" pitchFamily="34" charset="0"/>
                </a:rPr>
                <a:t> Demo</a:t>
              </a:r>
              <a:endParaRPr lang="zh-CN" altLang="en-US" sz="2000" b="1" dirty="0">
                <a:solidFill>
                  <a:srgbClr val="072063"/>
                </a:solidFill>
                <a:latin typeface="Arial" panose="020B0604020202020204" pitchFamily="34" charset="0"/>
              </a:endParaRPr>
            </a:p>
          </p:txBody>
        </p:sp>
        <p:cxnSp>
          <p:nvCxnSpPr>
            <p:cNvPr id="19" name="直接连接符 18">
              <a:extLst>
                <a:ext uri="{FF2B5EF4-FFF2-40B4-BE49-F238E27FC236}">
                  <a16:creationId xmlns:a16="http://schemas.microsoft.com/office/drawing/2014/main" id="{80CFB614-2B64-660A-7E73-C9CA7322CD36}"/>
                </a:ext>
              </a:extLst>
            </p:cNvPr>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2992A077-D157-D1AA-EFD9-92F33D8131DC}"/>
              </a:ext>
            </a:extLst>
          </p:cNvPr>
          <p:cNvGrpSpPr/>
          <p:nvPr/>
        </p:nvGrpSpPr>
        <p:grpSpPr>
          <a:xfrm>
            <a:off x="2397263" y="1827217"/>
            <a:ext cx="606425" cy="606425"/>
            <a:chOff x="2627784" y="1701415"/>
            <a:chExt cx="605681" cy="605681"/>
          </a:xfrm>
        </p:grpSpPr>
        <p:sp>
          <p:nvSpPr>
            <p:cNvPr id="21" name="椭圆 20">
              <a:extLst>
                <a:ext uri="{FF2B5EF4-FFF2-40B4-BE49-F238E27FC236}">
                  <a16:creationId xmlns:a16="http://schemas.microsoft.com/office/drawing/2014/main" id="{4957BC4D-6D36-4E7F-9714-4CB24181E4EC}"/>
                </a:ext>
              </a:extLst>
            </p:cNvPr>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22" name="Group 27">
              <a:extLst>
                <a:ext uri="{FF2B5EF4-FFF2-40B4-BE49-F238E27FC236}">
                  <a16:creationId xmlns:a16="http://schemas.microsoft.com/office/drawing/2014/main" id="{BE783667-E8B8-3E4C-AFA2-D38AD341969B}"/>
                </a:ext>
              </a:extLst>
            </p:cNvPr>
            <p:cNvGrpSpPr>
              <a:grpSpLocks noChangeAspect="1"/>
            </p:cNvGrpSpPr>
            <p:nvPr/>
          </p:nvGrpSpPr>
          <p:grpSpPr>
            <a:xfrm>
              <a:off x="2754993" y="1831399"/>
              <a:ext cx="351261" cy="345712"/>
              <a:chOff x="-2952" y="-1157"/>
              <a:chExt cx="3605" cy="3548"/>
            </a:xfrm>
          </p:grpSpPr>
          <p:sp>
            <p:nvSpPr>
              <p:cNvPr id="23" name="Freeform 28">
                <a:extLst>
                  <a:ext uri="{FF2B5EF4-FFF2-40B4-BE49-F238E27FC236}">
                    <a16:creationId xmlns:a16="http://schemas.microsoft.com/office/drawing/2014/main" id="{48F6F5E2-826F-F513-0AAB-B37E1E1AA039}"/>
                  </a:ext>
                </a:extLst>
              </p:cNvPr>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29">
                <a:extLst>
                  <a:ext uri="{FF2B5EF4-FFF2-40B4-BE49-F238E27FC236}">
                    <a16:creationId xmlns:a16="http://schemas.microsoft.com/office/drawing/2014/main" id="{08DC2685-0EF1-146B-1804-44FA5FEE7C3E}"/>
                  </a:ext>
                </a:extLst>
              </p:cNvPr>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30">
                <a:extLst>
                  <a:ext uri="{FF2B5EF4-FFF2-40B4-BE49-F238E27FC236}">
                    <a16:creationId xmlns:a16="http://schemas.microsoft.com/office/drawing/2014/main" id="{B612B01A-886C-E275-EABE-CA82FCEFEA98}"/>
                  </a:ext>
                </a:extLst>
              </p:cNvPr>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26" name="组合 25">
            <a:extLst>
              <a:ext uri="{FF2B5EF4-FFF2-40B4-BE49-F238E27FC236}">
                <a16:creationId xmlns:a16="http://schemas.microsoft.com/office/drawing/2014/main" id="{410FD985-AE00-0B84-3BD6-8708A9E65AB9}"/>
              </a:ext>
            </a:extLst>
          </p:cNvPr>
          <p:cNvGrpSpPr/>
          <p:nvPr/>
        </p:nvGrpSpPr>
        <p:grpSpPr>
          <a:xfrm>
            <a:off x="3590404" y="1968029"/>
            <a:ext cx="3778250" cy="518795"/>
            <a:chOff x="2771957" y="2672252"/>
            <a:chExt cx="3778797" cy="518829"/>
          </a:xfrm>
        </p:grpSpPr>
        <p:sp>
          <p:nvSpPr>
            <p:cNvPr id="27" name="TextBox 11">
              <a:extLst>
                <a:ext uri="{FF2B5EF4-FFF2-40B4-BE49-F238E27FC236}">
                  <a16:creationId xmlns:a16="http://schemas.microsoft.com/office/drawing/2014/main" id="{2F1D2972-F371-07FD-2EB0-F0AF0BFF314E}"/>
                </a:ext>
              </a:extLst>
            </p:cNvPr>
            <p:cNvSpPr txBox="1"/>
            <p:nvPr/>
          </p:nvSpPr>
          <p:spPr>
            <a:xfrm>
              <a:off x="2771957" y="2672252"/>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Project Execution Detail</a:t>
              </a:r>
              <a:endParaRPr lang="zh-CN" altLang="en-US" sz="2000" b="1" dirty="0">
                <a:solidFill>
                  <a:srgbClr val="072063"/>
                </a:solidFill>
                <a:latin typeface="Arial" panose="020B0604020202020204" pitchFamily="34" charset="0"/>
              </a:endParaRPr>
            </a:p>
          </p:txBody>
        </p:sp>
        <p:cxnSp>
          <p:nvCxnSpPr>
            <p:cNvPr id="28" name="直接连接符 27">
              <a:extLst>
                <a:ext uri="{FF2B5EF4-FFF2-40B4-BE49-F238E27FC236}">
                  <a16:creationId xmlns:a16="http://schemas.microsoft.com/office/drawing/2014/main" id="{8B86DCB9-559D-731A-9BBC-12A786CF891C}"/>
                </a:ext>
              </a:extLst>
            </p:cNvPr>
            <p:cNvCxnSpPr/>
            <p:nvPr/>
          </p:nvCxnSpPr>
          <p:spPr>
            <a:xfrm>
              <a:off x="3210576" y="3145702"/>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E53325FE-61C9-4B7F-5DB2-49A1464B8BEE}"/>
              </a:ext>
            </a:extLst>
          </p:cNvPr>
          <p:cNvGrpSpPr/>
          <p:nvPr/>
        </p:nvGrpSpPr>
        <p:grpSpPr>
          <a:xfrm>
            <a:off x="2388007" y="2783778"/>
            <a:ext cx="606425" cy="606425"/>
            <a:chOff x="2627784" y="1701415"/>
            <a:chExt cx="605681" cy="605681"/>
          </a:xfrm>
        </p:grpSpPr>
        <p:sp>
          <p:nvSpPr>
            <p:cNvPr id="33" name="椭圆 32">
              <a:extLst>
                <a:ext uri="{FF2B5EF4-FFF2-40B4-BE49-F238E27FC236}">
                  <a16:creationId xmlns:a16="http://schemas.microsoft.com/office/drawing/2014/main" id="{FC8367D6-50E0-C23F-8BFA-D08920E8E69A}"/>
                </a:ext>
              </a:extLst>
            </p:cNvPr>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34" name="Group 27">
              <a:extLst>
                <a:ext uri="{FF2B5EF4-FFF2-40B4-BE49-F238E27FC236}">
                  <a16:creationId xmlns:a16="http://schemas.microsoft.com/office/drawing/2014/main" id="{F3E7F160-10E9-6EC7-6534-C0C34BA957C7}"/>
                </a:ext>
              </a:extLst>
            </p:cNvPr>
            <p:cNvGrpSpPr>
              <a:grpSpLocks noChangeAspect="1"/>
            </p:cNvGrpSpPr>
            <p:nvPr/>
          </p:nvGrpSpPr>
          <p:grpSpPr>
            <a:xfrm>
              <a:off x="2754993" y="1831399"/>
              <a:ext cx="351261" cy="345712"/>
              <a:chOff x="-2952" y="-1157"/>
              <a:chExt cx="3605" cy="3548"/>
            </a:xfrm>
          </p:grpSpPr>
          <p:sp>
            <p:nvSpPr>
              <p:cNvPr id="35" name="Freeform 28">
                <a:extLst>
                  <a:ext uri="{FF2B5EF4-FFF2-40B4-BE49-F238E27FC236}">
                    <a16:creationId xmlns:a16="http://schemas.microsoft.com/office/drawing/2014/main" id="{58C45CE0-05AE-A3B7-679E-7FC3A8A235F0}"/>
                  </a:ext>
                </a:extLst>
              </p:cNvPr>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Freeform 29">
                <a:extLst>
                  <a:ext uri="{FF2B5EF4-FFF2-40B4-BE49-F238E27FC236}">
                    <a16:creationId xmlns:a16="http://schemas.microsoft.com/office/drawing/2014/main" id="{A4B45029-6A71-E3AA-89C0-6083A88FE1A6}"/>
                  </a:ext>
                </a:extLst>
              </p:cNvPr>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Freeform 30">
                <a:extLst>
                  <a:ext uri="{FF2B5EF4-FFF2-40B4-BE49-F238E27FC236}">
                    <a16:creationId xmlns:a16="http://schemas.microsoft.com/office/drawing/2014/main" id="{35B20F41-7871-AE11-A3D1-92A5321BCF2F}"/>
                  </a:ext>
                </a:extLst>
              </p:cNvPr>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38" name="组合 37">
            <a:extLst>
              <a:ext uri="{FF2B5EF4-FFF2-40B4-BE49-F238E27FC236}">
                <a16:creationId xmlns:a16="http://schemas.microsoft.com/office/drawing/2014/main" id="{D23318F9-F1AE-C703-7DA5-1B0A9B0DA010}"/>
              </a:ext>
            </a:extLst>
          </p:cNvPr>
          <p:cNvGrpSpPr/>
          <p:nvPr/>
        </p:nvGrpSpPr>
        <p:grpSpPr>
          <a:xfrm>
            <a:off x="3611949" y="2773231"/>
            <a:ext cx="3778250" cy="522186"/>
            <a:chOff x="3007567" y="1667529"/>
            <a:chExt cx="3778797" cy="522220"/>
          </a:xfrm>
        </p:grpSpPr>
        <p:sp>
          <p:nvSpPr>
            <p:cNvPr id="39" name="TextBox 11">
              <a:extLst>
                <a:ext uri="{FF2B5EF4-FFF2-40B4-BE49-F238E27FC236}">
                  <a16:creationId xmlns:a16="http://schemas.microsoft.com/office/drawing/2014/main" id="{713E4FDB-06D6-7B97-1FBE-50FE5013DD57}"/>
                </a:ext>
              </a:extLst>
            </p:cNvPr>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Risk Plan</a:t>
              </a:r>
              <a:endParaRPr lang="zh-CN" altLang="en-US" sz="2000" b="1" dirty="0">
                <a:solidFill>
                  <a:srgbClr val="072063"/>
                </a:solidFill>
                <a:latin typeface="Arial" panose="020B0604020202020204" pitchFamily="34" charset="0"/>
              </a:endParaRPr>
            </a:p>
          </p:txBody>
        </p:sp>
        <p:cxnSp>
          <p:nvCxnSpPr>
            <p:cNvPr id="40" name="直接连接符 39">
              <a:extLst>
                <a:ext uri="{FF2B5EF4-FFF2-40B4-BE49-F238E27FC236}">
                  <a16:creationId xmlns:a16="http://schemas.microsoft.com/office/drawing/2014/main" id="{19E1467E-F50E-5C09-8D41-E6104A43A4E4}"/>
                </a:ext>
              </a:extLst>
            </p:cNvPr>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8C639CD1-5BBD-3BD5-FD7E-5088182EDCFB}"/>
              </a:ext>
            </a:extLst>
          </p:cNvPr>
          <p:cNvGrpSpPr/>
          <p:nvPr/>
        </p:nvGrpSpPr>
        <p:grpSpPr>
          <a:xfrm>
            <a:off x="2382625" y="3735853"/>
            <a:ext cx="606425" cy="606425"/>
            <a:chOff x="2627784" y="1701415"/>
            <a:chExt cx="605681" cy="605681"/>
          </a:xfrm>
        </p:grpSpPr>
        <p:sp>
          <p:nvSpPr>
            <p:cNvPr id="42" name="椭圆 41">
              <a:extLst>
                <a:ext uri="{FF2B5EF4-FFF2-40B4-BE49-F238E27FC236}">
                  <a16:creationId xmlns:a16="http://schemas.microsoft.com/office/drawing/2014/main" id="{5CE0E6A3-61A6-7102-6887-3E7AA36C9FC1}"/>
                </a:ext>
              </a:extLst>
            </p:cNvPr>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43" name="Group 27">
              <a:extLst>
                <a:ext uri="{FF2B5EF4-FFF2-40B4-BE49-F238E27FC236}">
                  <a16:creationId xmlns:a16="http://schemas.microsoft.com/office/drawing/2014/main" id="{1044C2D9-6C5B-DAE5-9B24-1F7FCE51646C}"/>
                </a:ext>
              </a:extLst>
            </p:cNvPr>
            <p:cNvGrpSpPr>
              <a:grpSpLocks noChangeAspect="1"/>
            </p:cNvGrpSpPr>
            <p:nvPr/>
          </p:nvGrpSpPr>
          <p:grpSpPr>
            <a:xfrm>
              <a:off x="2754993" y="1831399"/>
              <a:ext cx="351261" cy="345712"/>
              <a:chOff x="-2952" y="-1157"/>
              <a:chExt cx="3605" cy="3548"/>
            </a:xfrm>
          </p:grpSpPr>
          <p:sp>
            <p:nvSpPr>
              <p:cNvPr id="44" name="Freeform 28">
                <a:extLst>
                  <a:ext uri="{FF2B5EF4-FFF2-40B4-BE49-F238E27FC236}">
                    <a16:creationId xmlns:a16="http://schemas.microsoft.com/office/drawing/2014/main" id="{56D895A1-0474-0C14-CC4B-F13A6502C463}"/>
                  </a:ext>
                </a:extLst>
              </p:cNvPr>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Freeform 29">
                <a:extLst>
                  <a:ext uri="{FF2B5EF4-FFF2-40B4-BE49-F238E27FC236}">
                    <a16:creationId xmlns:a16="http://schemas.microsoft.com/office/drawing/2014/main" id="{26DD2A0A-76AF-69EB-9CFD-25798E97D172}"/>
                  </a:ext>
                </a:extLst>
              </p:cNvPr>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30">
                <a:extLst>
                  <a:ext uri="{FF2B5EF4-FFF2-40B4-BE49-F238E27FC236}">
                    <a16:creationId xmlns:a16="http://schemas.microsoft.com/office/drawing/2014/main" id="{80A87B3A-DF4C-2019-0483-D0BF5941A6A7}"/>
                  </a:ext>
                </a:extLst>
              </p:cNvPr>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47" name="组合 46">
            <a:extLst>
              <a:ext uri="{FF2B5EF4-FFF2-40B4-BE49-F238E27FC236}">
                <a16:creationId xmlns:a16="http://schemas.microsoft.com/office/drawing/2014/main" id="{8DA401B9-EB5F-FEE9-3273-6FA9E8EDDE29}"/>
              </a:ext>
            </a:extLst>
          </p:cNvPr>
          <p:cNvGrpSpPr/>
          <p:nvPr/>
        </p:nvGrpSpPr>
        <p:grpSpPr>
          <a:xfrm>
            <a:off x="3590404" y="3761929"/>
            <a:ext cx="3778250" cy="522186"/>
            <a:chOff x="3007567" y="1667529"/>
            <a:chExt cx="3778797" cy="522220"/>
          </a:xfrm>
        </p:grpSpPr>
        <p:sp>
          <p:nvSpPr>
            <p:cNvPr id="48" name="TextBox 11">
              <a:extLst>
                <a:ext uri="{FF2B5EF4-FFF2-40B4-BE49-F238E27FC236}">
                  <a16:creationId xmlns:a16="http://schemas.microsoft.com/office/drawing/2014/main" id="{D75D681E-03B7-EC35-0B62-DF1B5CA43128}"/>
                </a:ext>
              </a:extLst>
            </p:cNvPr>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Test </a:t>
              </a:r>
              <a:r>
                <a:rPr lang="en-US" altLang="zh-CN" sz="2000" b="1" dirty="0" err="1">
                  <a:solidFill>
                    <a:srgbClr val="072063"/>
                  </a:solidFill>
                  <a:latin typeface="Arial" panose="020B0604020202020204" pitchFamily="34" charset="0"/>
                </a:rPr>
                <a:t>Plan&amp;Test</a:t>
              </a:r>
              <a:r>
                <a:rPr lang="en-US" altLang="zh-CN" sz="2000" b="1" dirty="0">
                  <a:solidFill>
                    <a:srgbClr val="072063"/>
                  </a:solidFill>
                  <a:latin typeface="Arial" panose="020B0604020202020204" pitchFamily="34" charset="0"/>
                </a:rPr>
                <a:t> Cases</a:t>
              </a:r>
              <a:endParaRPr lang="zh-CN" altLang="en-US" sz="2000" b="1" dirty="0">
                <a:solidFill>
                  <a:srgbClr val="072063"/>
                </a:solidFill>
                <a:latin typeface="Arial" panose="020B0604020202020204" pitchFamily="34" charset="0"/>
              </a:endParaRPr>
            </a:p>
          </p:txBody>
        </p:sp>
        <p:cxnSp>
          <p:nvCxnSpPr>
            <p:cNvPr id="49" name="直接连接符 48">
              <a:extLst>
                <a:ext uri="{FF2B5EF4-FFF2-40B4-BE49-F238E27FC236}">
                  <a16:creationId xmlns:a16="http://schemas.microsoft.com/office/drawing/2014/main" id="{589FBC36-34D0-DDD1-3B13-902551023E37}"/>
                </a:ext>
              </a:extLst>
            </p:cNvPr>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B093613C-1589-ED18-0B17-D2BC2718F953}"/>
              </a:ext>
            </a:extLst>
          </p:cNvPr>
          <p:cNvGrpSpPr/>
          <p:nvPr/>
        </p:nvGrpSpPr>
        <p:grpSpPr>
          <a:xfrm>
            <a:off x="2342775" y="4671833"/>
            <a:ext cx="606425" cy="606425"/>
            <a:chOff x="2627784" y="1701415"/>
            <a:chExt cx="605681" cy="605681"/>
          </a:xfrm>
        </p:grpSpPr>
        <p:sp>
          <p:nvSpPr>
            <p:cNvPr id="51" name="椭圆 50">
              <a:extLst>
                <a:ext uri="{FF2B5EF4-FFF2-40B4-BE49-F238E27FC236}">
                  <a16:creationId xmlns:a16="http://schemas.microsoft.com/office/drawing/2014/main" id="{D33A4C1E-AB52-B58E-224A-81894957F839}"/>
                </a:ext>
              </a:extLst>
            </p:cNvPr>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52" name="Group 27">
              <a:extLst>
                <a:ext uri="{FF2B5EF4-FFF2-40B4-BE49-F238E27FC236}">
                  <a16:creationId xmlns:a16="http://schemas.microsoft.com/office/drawing/2014/main" id="{8502E84C-5CF2-8812-CA56-0435387809C4}"/>
                </a:ext>
              </a:extLst>
            </p:cNvPr>
            <p:cNvGrpSpPr>
              <a:grpSpLocks noChangeAspect="1"/>
            </p:cNvGrpSpPr>
            <p:nvPr/>
          </p:nvGrpSpPr>
          <p:grpSpPr>
            <a:xfrm>
              <a:off x="2754993" y="1831399"/>
              <a:ext cx="351261" cy="345712"/>
              <a:chOff x="-2952" y="-1157"/>
              <a:chExt cx="3605" cy="3548"/>
            </a:xfrm>
          </p:grpSpPr>
          <p:sp>
            <p:nvSpPr>
              <p:cNvPr id="53" name="Freeform 28">
                <a:extLst>
                  <a:ext uri="{FF2B5EF4-FFF2-40B4-BE49-F238E27FC236}">
                    <a16:creationId xmlns:a16="http://schemas.microsoft.com/office/drawing/2014/main" id="{0721C038-7678-A5AC-8C4B-DC744E55D25A}"/>
                  </a:ext>
                </a:extLst>
              </p:cNvPr>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Freeform 29">
                <a:extLst>
                  <a:ext uri="{FF2B5EF4-FFF2-40B4-BE49-F238E27FC236}">
                    <a16:creationId xmlns:a16="http://schemas.microsoft.com/office/drawing/2014/main" id="{B35006C0-C09A-78C4-69B4-905FF621F19D}"/>
                  </a:ext>
                </a:extLst>
              </p:cNvPr>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Freeform 30">
                <a:extLst>
                  <a:ext uri="{FF2B5EF4-FFF2-40B4-BE49-F238E27FC236}">
                    <a16:creationId xmlns:a16="http://schemas.microsoft.com/office/drawing/2014/main" id="{65385027-A95B-7EF4-3482-60031E17E5DF}"/>
                  </a:ext>
                </a:extLst>
              </p:cNvPr>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56" name="组合 55">
            <a:extLst>
              <a:ext uri="{FF2B5EF4-FFF2-40B4-BE49-F238E27FC236}">
                <a16:creationId xmlns:a16="http://schemas.microsoft.com/office/drawing/2014/main" id="{C4E48595-3713-5BA8-B861-C228C7513CF9}"/>
              </a:ext>
            </a:extLst>
          </p:cNvPr>
          <p:cNvGrpSpPr/>
          <p:nvPr/>
        </p:nvGrpSpPr>
        <p:grpSpPr>
          <a:xfrm>
            <a:off x="3560445" y="4733095"/>
            <a:ext cx="3778250" cy="522186"/>
            <a:chOff x="3007567" y="1667529"/>
            <a:chExt cx="3778797" cy="522220"/>
          </a:xfrm>
        </p:grpSpPr>
        <p:sp>
          <p:nvSpPr>
            <p:cNvPr id="57" name="TextBox 11">
              <a:extLst>
                <a:ext uri="{FF2B5EF4-FFF2-40B4-BE49-F238E27FC236}">
                  <a16:creationId xmlns:a16="http://schemas.microsoft.com/office/drawing/2014/main" id="{E34825A0-B45F-98AE-4215-F93F80386BE2}"/>
                </a:ext>
              </a:extLst>
            </p:cNvPr>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a:solidFill>
                    <a:srgbClr val="072063"/>
                  </a:solidFill>
                  <a:latin typeface="Arial" panose="020B0604020202020204" pitchFamily="34" charset="0"/>
                </a:rPr>
                <a:t>Lesson Learnt</a:t>
              </a:r>
              <a:endParaRPr lang="zh-CN" altLang="en-US" sz="2000" b="1" dirty="0">
                <a:solidFill>
                  <a:srgbClr val="072063"/>
                </a:solidFill>
                <a:latin typeface="Arial" panose="020B0604020202020204" pitchFamily="34" charset="0"/>
              </a:endParaRPr>
            </a:p>
          </p:txBody>
        </p:sp>
        <p:cxnSp>
          <p:nvCxnSpPr>
            <p:cNvPr id="58" name="直接连接符 57">
              <a:extLst>
                <a:ext uri="{FF2B5EF4-FFF2-40B4-BE49-F238E27FC236}">
                  <a16:creationId xmlns:a16="http://schemas.microsoft.com/office/drawing/2014/main" id="{5F04BAAB-B15F-C26F-4001-9D98D2568E0B}"/>
                </a:ext>
              </a:extLst>
            </p:cNvPr>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EBA65AD0-0815-E38B-565B-41529180B276}"/>
              </a:ext>
            </a:extLst>
          </p:cNvPr>
          <p:cNvGrpSpPr/>
          <p:nvPr/>
        </p:nvGrpSpPr>
        <p:grpSpPr>
          <a:xfrm>
            <a:off x="2382624" y="5735634"/>
            <a:ext cx="606425" cy="606425"/>
            <a:chOff x="2627784" y="1701415"/>
            <a:chExt cx="605681" cy="605681"/>
          </a:xfrm>
        </p:grpSpPr>
        <p:sp>
          <p:nvSpPr>
            <p:cNvPr id="60" name="椭圆 59">
              <a:extLst>
                <a:ext uri="{FF2B5EF4-FFF2-40B4-BE49-F238E27FC236}">
                  <a16:creationId xmlns:a16="http://schemas.microsoft.com/office/drawing/2014/main" id="{CA27969F-BB56-8E99-0323-E84D6743AD19}"/>
                </a:ext>
              </a:extLst>
            </p:cNvPr>
            <p:cNvSpPr/>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61" name="Group 27">
              <a:extLst>
                <a:ext uri="{FF2B5EF4-FFF2-40B4-BE49-F238E27FC236}">
                  <a16:creationId xmlns:a16="http://schemas.microsoft.com/office/drawing/2014/main" id="{69C10E2E-42CB-9B84-82A8-CE904EB40F39}"/>
                </a:ext>
              </a:extLst>
            </p:cNvPr>
            <p:cNvGrpSpPr>
              <a:grpSpLocks noChangeAspect="1"/>
            </p:cNvGrpSpPr>
            <p:nvPr/>
          </p:nvGrpSpPr>
          <p:grpSpPr>
            <a:xfrm>
              <a:off x="2754993" y="1831399"/>
              <a:ext cx="351261" cy="345712"/>
              <a:chOff x="-2952" y="-1157"/>
              <a:chExt cx="3605" cy="3548"/>
            </a:xfrm>
          </p:grpSpPr>
          <p:sp>
            <p:nvSpPr>
              <p:cNvPr id="62" name="Freeform 28">
                <a:extLst>
                  <a:ext uri="{FF2B5EF4-FFF2-40B4-BE49-F238E27FC236}">
                    <a16:creationId xmlns:a16="http://schemas.microsoft.com/office/drawing/2014/main" id="{C745C432-D62E-0BBB-D383-9B5106F09B9A}"/>
                  </a:ext>
                </a:extLst>
              </p:cNvPr>
              <p:cNvSpPr/>
              <p:nvPr/>
            </p:nvSpPr>
            <p:spPr>
              <a:xfrm>
                <a:off x="-1015" y="806"/>
                <a:ext cx="574" cy="550"/>
              </a:xfrm>
              <a:custGeom>
                <a:avLst/>
                <a:gdLst/>
                <a:ahLst/>
                <a:cxnLst>
                  <a:cxn ang="0">
                    <a:pos x="1011" y="423"/>
                  </a:cxn>
                  <a:cxn ang="0">
                    <a:pos x="959" y="418"/>
                  </a:cxn>
                  <a:cxn ang="0">
                    <a:pos x="860" y="323"/>
                  </a:cxn>
                  <a:cxn ang="0">
                    <a:pos x="742" y="356"/>
                  </a:cxn>
                  <a:cxn ang="0">
                    <a:pos x="418" y="50"/>
                  </a:cxn>
                  <a:cxn ang="0">
                    <a:pos x="73" y="418"/>
                  </a:cxn>
                  <a:cxn ang="0">
                    <a:pos x="397" y="720"/>
                  </a:cxn>
                  <a:cxn ang="0">
                    <a:pos x="385" y="836"/>
                  </a:cxn>
                  <a:cxn ang="0">
                    <a:pos x="480" y="925"/>
                  </a:cxn>
                  <a:cxn ang="0">
                    <a:pos x="491" y="980"/>
                  </a:cxn>
                  <a:cxn ang="0">
                    <a:pos x="836" y="1298"/>
                  </a:cxn>
                  <a:cxn ang="0">
                    <a:pos x="1356" y="741"/>
                  </a:cxn>
                  <a:cxn ang="0">
                    <a:pos x="1011" y="423"/>
                  </a:cxn>
                </a:cxnLst>
                <a:rect l="0" t="0" r="0" b="0"/>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29">
                <a:extLst>
                  <a:ext uri="{FF2B5EF4-FFF2-40B4-BE49-F238E27FC236}">
                    <a16:creationId xmlns:a16="http://schemas.microsoft.com/office/drawing/2014/main" id="{B15A4567-7680-45E0-C9CF-F95A0E8EFC12}"/>
                  </a:ext>
                </a:extLst>
              </p:cNvPr>
              <p:cNvSpPr>
                <a:spLocks noEditPoints="1"/>
              </p:cNvSpPr>
              <p:nvPr/>
            </p:nvSpPr>
            <p:spPr>
              <a:xfrm>
                <a:off x="-741" y="1052"/>
                <a:ext cx="1394" cy="1339"/>
              </a:xfrm>
              <a:custGeom>
                <a:avLst/>
                <a:gdLst/>
                <a:ahLst/>
                <a:cxnLst>
                  <a:cxn ang="0">
                    <a:pos x="2138" y="3084"/>
                  </a:cxn>
                  <a:cxn ang="0">
                    <a:pos x="111" y="1221"/>
                  </a:cxn>
                  <a:cxn ang="0">
                    <a:pos x="111" y="1221"/>
                  </a:cxn>
                  <a:cxn ang="0">
                    <a:pos x="12" y="938"/>
                  </a:cxn>
                  <a:cxn ang="0">
                    <a:pos x="12" y="938"/>
                  </a:cxn>
                  <a:cxn ang="0">
                    <a:pos x="123" y="647"/>
                  </a:cxn>
                  <a:cxn ang="0">
                    <a:pos x="123" y="647"/>
                  </a:cxn>
                  <a:cxn ang="0">
                    <a:pos x="312" y="413"/>
                  </a:cxn>
                  <a:cxn ang="0">
                    <a:pos x="312" y="413"/>
                  </a:cxn>
                  <a:cxn ang="0">
                    <a:pos x="766" y="45"/>
                  </a:cxn>
                  <a:cxn ang="0">
                    <a:pos x="766" y="45"/>
                  </a:cxn>
                  <a:cxn ang="0">
                    <a:pos x="976" y="5"/>
                  </a:cxn>
                  <a:cxn ang="0">
                    <a:pos x="976" y="5"/>
                  </a:cxn>
                  <a:cxn ang="0">
                    <a:pos x="1167" y="90"/>
                  </a:cxn>
                  <a:cxn ang="0">
                    <a:pos x="1167" y="90"/>
                  </a:cxn>
                  <a:cxn ang="0">
                    <a:pos x="3199" y="1958"/>
                  </a:cxn>
                  <a:cxn ang="0">
                    <a:pos x="3199" y="1958"/>
                  </a:cxn>
                  <a:cxn ang="0">
                    <a:pos x="3199" y="1958"/>
                  </a:cxn>
                  <a:cxn ang="0">
                    <a:pos x="3289" y="2196"/>
                  </a:cxn>
                  <a:cxn ang="0">
                    <a:pos x="3289" y="2196"/>
                  </a:cxn>
                  <a:cxn ang="0">
                    <a:pos x="3244" y="2343"/>
                  </a:cxn>
                  <a:cxn ang="0">
                    <a:pos x="3244" y="2343"/>
                  </a:cxn>
                  <a:cxn ang="0">
                    <a:pos x="3187" y="2425"/>
                  </a:cxn>
                  <a:cxn ang="0">
                    <a:pos x="3187" y="2425"/>
                  </a:cxn>
                  <a:cxn ang="0">
                    <a:pos x="3053" y="2598"/>
                  </a:cxn>
                  <a:cxn ang="0">
                    <a:pos x="3053" y="2598"/>
                  </a:cxn>
                  <a:cxn ang="0">
                    <a:pos x="2708" y="2961"/>
                  </a:cxn>
                  <a:cxn ang="0">
                    <a:pos x="2708" y="2961"/>
                  </a:cxn>
                  <a:cxn ang="0">
                    <a:pos x="2467" y="3134"/>
                  </a:cxn>
                  <a:cxn ang="0">
                    <a:pos x="2467" y="3134"/>
                  </a:cxn>
                  <a:cxn ang="0">
                    <a:pos x="2311" y="3157"/>
                  </a:cxn>
                  <a:cxn ang="0">
                    <a:pos x="2311" y="3157"/>
                  </a:cxn>
                  <a:cxn ang="0">
                    <a:pos x="2311" y="3157"/>
                  </a:cxn>
                  <a:cxn ang="0">
                    <a:pos x="2311" y="3157"/>
                  </a:cxn>
                  <a:cxn ang="0">
                    <a:pos x="2138" y="3084"/>
                  </a:cxn>
                  <a:cxn ang="0">
                    <a:pos x="2356" y="2532"/>
                  </a:cxn>
                  <a:cxn ang="0">
                    <a:pos x="2372" y="2520"/>
                  </a:cxn>
                  <a:cxn ang="0">
                    <a:pos x="2372" y="2520"/>
                  </a:cxn>
                  <a:cxn ang="0">
                    <a:pos x="2658" y="2215"/>
                  </a:cxn>
                  <a:cxn ang="0">
                    <a:pos x="2658" y="2215"/>
                  </a:cxn>
                  <a:cxn ang="0">
                    <a:pos x="2658" y="2208"/>
                  </a:cxn>
                  <a:cxn ang="0">
                    <a:pos x="2658" y="2208"/>
                  </a:cxn>
                  <a:cxn ang="0">
                    <a:pos x="910" y="602"/>
                  </a:cxn>
                  <a:cxn ang="0">
                    <a:pos x="910" y="602"/>
                  </a:cxn>
                  <a:cxn ang="0">
                    <a:pos x="877" y="631"/>
                  </a:cxn>
                  <a:cxn ang="0">
                    <a:pos x="877" y="631"/>
                  </a:cxn>
                  <a:cxn ang="0">
                    <a:pos x="626" y="893"/>
                  </a:cxn>
                  <a:cxn ang="0">
                    <a:pos x="626" y="893"/>
                  </a:cxn>
                  <a:cxn ang="0">
                    <a:pos x="602" y="921"/>
                  </a:cxn>
                  <a:cxn ang="0">
                    <a:pos x="602" y="921"/>
                  </a:cxn>
                  <a:cxn ang="0">
                    <a:pos x="2356" y="2532"/>
                  </a:cxn>
                </a:cxnLst>
                <a:rect l="0" t="0" r="0" b="0"/>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0">
                <a:extLst>
                  <a:ext uri="{FF2B5EF4-FFF2-40B4-BE49-F238E27FC236}">
                    <a16:creationId xmlns:a16="http://schemas.microsoft.com/office/drawing/2014/main" id="{6B2E5715-6370-5201-E3BE-0ABEE063C9EF}"/>
                  </a:ext>
                </a:extLst>
              </p:cNvPr>
              <p:cNvSpPr>
                <a:spLocks noEditPoints="1"/>
              </p:cNvSpPr>
              <p:nvPr/>
            </p:nvSpPr>
            <p:spPr>
              <a:xfrm>
                <a:off x="-2952" y="-1157"/>
                <a:ext cx="2488" cy="2492"/>
              </a:xfrm>
              <a:custGeom>
                <a:avLst/>
                <a:gdLst/>
                <a:ahLst/>
                <a:cxnLst>
                  <a:cxn ang="0">
                    <a:pos x="2691" y="5813"/>
                  </a:cxn>
                  <a:cxn ang="0">
                    <a:pos x="988" y="5055"/>
                  </a:cxn>
                  <a:cxn ang="0">
                    <a:pos x="988" y="5055"/>
                  </a:cxn>
                  <a:cxn ang="0">
                    <a:pos x="73" y="2695"/>
                  </a:cxn>
                  <a:cxn ang="0">
                    <a:pos x="73" y="2695"/>
                  </a:cxn>
                  <a:cxn ang="0">
                    <a:pos x="827" y="987"/>
                  </a:cxn>
                  <a:cxn ang="0">
                    <a:pos x="827" y="987"/>
                  </a:cxn>
                  <a:cxn ang="0">
                    <a:pos x="827" y="987"/>
                  </a:cxn>
                  <a:cxn ang="0">
                    <a:pos x="3187" y="73"/>
                  </a:cxn>
                  <a:cxn ang="0">
                    <a:pos x="3187" y="73"/>
                  </a:cxn>
                  <a:cxn ang="0">
                    <a:pos x="4896" y="827"/>
                  </a:cxn>
                  <a:cxn ang="0">
                    <a:pos x="4896" y="827"/>
                  </a:cxn>
                  <a:cxn ang="0">
                    <a:pos x="5805" y="3191"/>
                  </a:cxn>
                  <a:cxn ang="0">
                    <a:pos x="5805" y="3191"/>
                  </a:cxn>
                  <a:cxn ang="0">
                    <a:pos x="5052" y="4899"/>
                  </a:cxn>
                  <a:cxn ang="0">
                    <a:pos x="5052" y="4899"/>
                  </a:cxn>
                  <a:cxn ang="0">
                    <a:pos x="2696" y="5813"/>
                  </a:cxn>
                  <a:cxn ang="0">
                    <a:pos x="2696" y="5813"/>
                  </a:cxn>
                  <a:cxn ang="0">
                    <a:pos x="2691" y="5813"/>
                  </a:cxn>
                  <a:cxn ang="0">
                    <a:pos x="1233" y="1361"/>
                  </a:cxn>
                  <a:cxn ang="0">
                    <a:pos x="1233" y="1361"/>
                  </a:cxn>
                  <a:cxn ang="0">
                    <a:pos x="626" y="2740"/>
                  </a:cxn>
                  <a:cxn ang="0">
                    <a:pos x="626" y="2740"/>
                  </a:cxn>
                  <a:cxn ang="0">
                    <a:pos x="1363" y="4653"/>
                  </a:cxn>
                  <a:cxn ang="0">
                    <a:pos x="1363" y="4653"/>
                  </a:cxn>
                  <a:cxn ang="0">
                    <a:pos x="2741" y="5260"/>
                  </a:cxn>
                  <a:cxn ang="0">
                    <a:pos x="2741" y="5260"/>
                  </a:cxn>
                  <a:cxn ang="0">
                    <a:pos x="4650" y="4519"/>
                  </a:cxn>
                  <a:cxn ang="0">
                    <a:pos x="4650" y="4519"/>
                  </a:cxn>
                  <a:cxn ang="0">
                    <a:pos x="5260" y="3142"/>
                  </a:cxn>
                  <a:cxn ang="0">
                    <a:pos x="5260" y="3142"/>
                  </a:cxn>
                  <a:cxn ang="0">
                    <a:pos x="4522" y="1233"/>
                  </a:cxn>
                  <a:cxn ang="0">
                    <a:pos x="4522" y="1233"/>
                  </a:cxn>
                  <a:cxn ang="0">
                    <a:pos x="3142" y="619"/>
                  </a:cxn>
                  <a:cxn ang="0">
                    <a:pos x="3142" y="619"/>
                  </a:cxn>
                  <a:cxn ang="0">
                    <a:pos x="1233" y="1361"/>
                  </a:cxn>
                  <a:cxn ang="0">
                    <a:pos x="1233" y="1361"/>
                  </a:cxn>
                </a:cxnLst>
                <a:rect l="0" t="0" r="0" b="0"/>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alpha val="10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65" name="组合 64">
            <a:extLst>
              <a:ext uri="{FF2B5EF4-FFF2-40B4-BE49-F238E27FC236}">
                <a16:creationId xmlns:a16="http://schemas.microsoft.com/office/drawing/2014/main" id="{570F9013-C1C0-BB6A-02BA-D652E9A674B2}"/>
              </a:ext>
            </a:extLst>
          </p:cNvPr>
          <p:cNvGrpSpPr/>
          <p:nvPr/>
        </p:nvGrpSpPr>
        <p:grpSpPr>
          <a:xfrm>
            <a:off x="3167241" y="5742372"/>
            <a:ext cx="5125375" cy="522186"/>
            <a:chOff x="3007567" y="1667529"/>
            <a:chExt cx="3778797" cy="522220"/>
          </a:xfrm>
        </p:grpSpPr>
        <p:sp>
          <p:nvSpPr>
            <p:cNvPr id="66" name="TextBox 11">
              <a:extLst>
                <a:ext uri="{FF2B5EF4-FFF2-40B4-BE49-F238E27FC236}">
                  <a16:creationId xmlns:a16="http://schemas.microsoft.com/office/drawing/2014/main" id="{ED62D6C7-D994-AEA2-37DC-C8661DEFE054}"/>
                </a:ext>
              </a:extLst>
            </p:cNvPr>
            <p:cNvSpPr txBox="1"/>
            <p:nvPr/>
          </p:nvSpPr>
          <p:spPr>
            <a:xfrm>
              <a:off x="3007567" y="1667529"/>
              <a:ext cx="3778797" cy="518829"/>
            </a:xfrm>
            <a:prstGeom prst="rect">
              <a:avLst/>
            </a:prstGeom>
            <a:noFill/>
            <a:ln w="9525">
              <a:noFill/>
            </a:ln>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zh-CN" sz="2000" b="1" dirty="0" err="1">
                  <a:solidFill>
                    <a:srgbClr val="072063"/>
                  </a:solidFill>
                  <a:latin typeface="Arial" panose="020B0604020202020204" pitchFamily="34" charset="0"/>
                </a:rPr>
                <a:t>Conclusion&amp;Future</a:t>
              </a:r>
              <a:r>
                <a:rPr lang="en-US" altLang="zh-CN" sz="2000" b="1" dirty="0">
                  <a:solidFill>
                    <a:srgbClr val="072063"/>
                  </a:solidFill>
                  <a:latin typeface="Arial" panose="020B0604020202020204" pitchFamily="34" charset="0"/>
                </a:rPr>
                <a:t> Plan For Next Cycle </a:t>
              </a:r>
              <a:endParaRPr lang="zh-CN" altLang="en-US" sz="2000" b="1" dirty="0">
                <a:solidFill>
                  <a:srgbClr val="072063"/>
                </a:solidFill>
                <a:latin typeface="Arial" panose="020B0604020202020204" pitchFamily="34" charset="0"/>
              </a:endParaRPr>
            </a:p>
          </p:txBody>
        </p:sp>
        <p:cxnSp>
          <p:nvCxnSpPr>
            <p:cNvPr id="67" name="直接连接符 66">
              <a:extLst>
                <a:ext uri="{FF2B5EF4-FFF2-40B4-BE49-F238E27FC236}">
                  <a16:creationId xmlns:a16="http://schemas.microsoft.com/office/drawing/2014/main" id="{96DD5B72-81A5-B300-700B-251C6C82F4A7}"/>
                </a:ext>
              </a:extLst>
            </p:cNvPr>
            <p:cNvCxnSpPr/>
            <p:nvPr/>
          </p:nvCxnSpPr>
          <p:spPr>
            <a:xfrm>
              <a:off x="3419582" y="2189749"/>
              <a:ext cx="295476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7397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E23AABC5-807D-3882-C636-5F514D5CCE1F}"/>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a:extLst>
              <a:ext uri="{FF2B5EF4-FFF2-40B4-BE49-F238E27FC236}">
                <a16:creationId xmlns:a16="http://schemas.microsoft.com/office/drawing/2014/main" id="{BC845108-8137-759A-6F2F-4D646BEE3D68}"/>
              </a:ext>
            </a:extLst>
          </p:cNvPr>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Signup </a:t>
            </a:r>
          </a:p>
          <a:p>
            <a:pPr algn="ctr"/>
            <a:r>
              <a:rPr lang="en-US" altLang="zh-CN" dirty="0"/>
              <a:t>and</a:t>
            </a:r>
          </a:p>
          <a:p>
            <a:pPr algn="ctr"/>
            <a:r>
              <a:rPr lang="en-US" altLang="zh-CN" dirty="0"/>
              <a:t>Login</a:t>
            </a:r>
          </a:p>
          <a:p>
            <a:pPr algn="ctr"/>
            <a:endParaRPr lang="zh-CN" altLang="en-US" dirty="0"/>
          </a:p>
        </p:txBody>
      </p:sp>
      <p:pic>
        <p:nvPicPr>
          <p:cNvPr id="6" name="signupandlogin">
            <a:hlinkClick r:id="" action="ppaction://media"/>
            <a:extLst>
              <a:ext uri="{FF2B5EF4-FFF2-40B4-BE49-F238E27FC236}">
                <a16:creationId xmlns:a16="http://schemas.microsoft.com/office/drawing/2014/main" id="{48AFE200-162F-1FAE-C1D1-9F31561590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20674" y="589721"/>
            <a:ext cx="9406284" cy="5291034"/>
          </a:xfrm>
          <a:prstGeom prst="rect">
            <a:avLst/>
          </a:prstGeom>
        </p:spPr>
      </p:pic>
    </p:spTree>
    <p:extLst>
      <p:ext uri="{BB962C8B-B14F-4D97-AF65-F5344CB8AC3E}">
        <p14:creationId xmlns:p14="http://schemas.microsoft.com/office/powerpoint/2010/main" val="184430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87ABEDB-1198-D933-202C-721417305D7F}"/>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a:extLst>
              <a:ext uri="{FF2B5EF4-FFF2-40B4-BE49-F238E27FC236}">
                <a16:creationId xmlns:a16="http://schemas.microsoft.com/office/drawing/2014/main" id="{4DE663D7-9FAA-BA95-B7DF-B96E315CFB6B}"/>
              </a:ext>
            </a:extLst>
          </p:cNvPr>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 Transformation</a:t>
            </a:r>
          </a:p>
          <a:p>
            <a:pPr algn="ctr"/>
            <a:r>
              <a:rPr lang="en-US" altLang="zh-CN" dirty="0"/>
              <a:t>for</a:t>
            </a:r>
            <a:r>
              <a:rPr lang="zh-CN" altLang="en-US" dirty="0"/>
              <a:t> </a:t>
            </a:r>
            <a:endParaRPr lang="en-US" altLang="zh-CN" dirty="0"/>
          </a:p>
          <a:p>
            <a:pPr algn="ctr"/>
            <a:r>
              <a:rPr lang="en-US" altLang="zh-CN" dirty="0"/>
              <a:t>picture</a:t>
            </a:r>
          </a:p>
          <a:p>
            <a:pPr algn="ctr"/>
            <a:r>
              <a:rPr lang="en-US" altLang="zh-CN" dirty="0"/>
              <a:t>to</a:t>
            </a:r>
          </a:p>
          <a:p>
            <a:pPr algn="ctr"/>
            <a:r>
              <a:rPr lang="en-US" altLang="zh-CN" dirty="0"/>
              <a:t>text</a:t>
            </a:r>
          </a:p>
        </p:txBody>
      </p:sp>
      <p:pic>
        <p:nvPicPr>
          <p:cNvPr id="8" name="pic_to_text">
            <a:hlinkClick r:id="" action="ppaction://media"/>
            <a:extLst>
              <a:ext uri="{FF2B5EF4-FFF2-40B4-BE49-F238E27FC236}">
                <a16:creationId xmlns:a16="http://schemas.microsoft.com/office/drawing/2014/main" id="{B9F801B0-83A4-B663-697B-7EAF16D140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09549" y="622850"/>
            <a:ext cx="9235295" cy="5194853"/>
          </a:xfrm>
          <a:prstGeom prst="rect">
            <a:avLst/>
          </a:prstGeom>
        </p:spPr>
      </p:pic>
    </p:spTree>
    <p:extLst>
      <p:ext uri="{BB962C8B-B14F-4D97-AF65-F5344CB8AC3E}">
        <p14:creationId xmlns:p14="http://schemas.microsoft.com/office/powerpoint/2010/main" val="76765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FB1A894-B87F-ED99-B562-4CF26EE692F6}"/>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a:extLst>
              <a:ext uri="{FF2B5EF4-FFF2-40B4-BE49-F238E27FC236}">
                <a16:creationId xmlns:a16="http://schemas.microsoft.com/office/drawing/2014/main" id="{8A18CBEB-24BC-66D2-E35E-AD3744EE1C54}"/>
              </a:ext>
            </a:extLst>
          </p:cNvPr>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Summary</a:t>
            </a:r>
          </a:p>
          <a:p>
            <a:pPr algn="ctr"/>
            <a:r>
              <a:rPr lang="en-US" altLang="zh-CN" dirty="0"/>
              <a:t>Extraction</a:t>
            </a:r>
            <a:endParaRPr lang="zh-CN" altLang="en-US" dirty="0"/>
          </a:p>
        </p:txBody>
      </p:sp>
      <p:pic>
        <p:nvPicPr>
          <p:cNvPr id="7" name="Summary">
            <a:hlinkClick r:id="" action="ppaction://media"/>
            <a:extLst>
              <a:ext uri="{FF2B5EF4-FFF2-40B4-BE49-F238E27FC236}">
                <a16:creationId xmlns:a16="http://schemas.microsoft.com/office/drawing/2014/main" id="{3D27BE6F-4983-4251-3629-278053B2AD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0800" y="657814"/>
            <a:ext cx="9264855" cy="5211482"/>
          </a:xfrm>
          <a:prstGeom prst="rect">
            <a:avLst/>
          </a:prstGeom>
        </p:spPr>
      </p:pic>
    </p:spTree>
    <p:extLst>
      <p:ext uri="{BB962C8B-B14F-4D97-AF65-F5344CB8AC3E}">
        <p14:creationId xmlns:p14="http://schemas.microsoft.com/office/powerpoint/2010/main" val="10542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E444D62-8766-8818-87A5-67EB43305292}"/>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Demo</a:t>
            </a:r>
            <a:endParaRPr lang="zh-CN" altLang="en-US" dirty="0">
              <a:solidFill>
                <a:schemeClr val="bg1"/>
              </a:solidFill>
            </a:endParaRPr>
          </a:p>
        </p:txBody>
      </p:sp>
      <p:sp>
        <p:nvSpPr>
          <p:cNvPr id="5" name="矩形: 圆角 4">
            <a:extLst>
              <a:ext uri="{FF2B5EF4-FFF2-40B4-BE49-F238E27FC236}">
                <a16:creationId xmlns:a16="http://schemas.microsoft.com/office/drawing/2014/main" id="{6A60BD69-2C10-07E1-24FA-4FF2865253DB}"/>
              </a:ext>
            </a:extLst>
          </p:cNvPr>
          <p:cNvSpPr/>
          <p:nvPr/>
        </p:nvSpPr>
        <p:spPr>
          <a:xfrm>
            <a:off x="636103" y="1431234"/>
            <a:ext cx="1623391" cy="485029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Machine</a:t>
            </a:r>
          </a:p>
          <a:p>
            <a:pPr algn="ctr"/>
            <a:r>
              <a:rPr lang="en-US" altLang="zh-CN" dirty="0"/>
              <a:t>Learning</a:t>
            </a:r>
          </a:p>
          <a:p>
            <a:pPr algn="ctr"/>
            <a:r>
              <a:rPr lang="en-US" altLang="zh-CN" dirty="0"/>
              <a:t>Comprehension</a:t>
            </a:r>
            <a:endParaRPr lang="zh-CN" altLang="en-US" dirty="0"/>
          </a:p>
        </p:txBody>
      </p:sp>
      <p:pic>
        <p:nvPicPr>
          <p:cNvPr id="7" name="MRC">
            <a:hlinkClick r:id="" action="ppaction://media"/>
            <a:extLst>
              <a:ext uri="{FF2B5EF4-FFF2-40B4-BE49-F238E27FC236}">
                <a16:creationId xmlns:a16="http://schemas.microsoft.com/office/drawing/2014/main" id="{91F8E7BA-5400-4347-998A-A20DF7DF13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2790" y="655983"/>
            <a:ext cx="9269679" cy="5214194"/>
          </a:xfrm>
          <a:prstGeom prst="rect">
            <a:avLst/>
          </a:prstGeom>
        </p:spPr>
      </p:pic>
    </p:spTree>
    <p:extLst>
      <p:ext uri="{BB962C8B-B14F-4D97-AF65-F5344CB8AC3E}">
        <p14:creationId xmlns:p14="http://schemas.microsoft.com/office/powerpoint/2010/main" val="35008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DF69103-EEC0-0F36-ACE0-21283538EAFD}"/>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Execution</a:t>
            </a:r>
          </a:p>
          <a:p>
            <a:pPr algn="ctr"/>
            <a:r>
              <a:rPr lang="en-US" altLang="zh-CN" dirty="0">
                <a:solidFill>
                  <a:schemeClr val="bg1"/>
                </a:solidFill>
              </a:rPr>
              <a:t>Detail</a:t>
            </a:r>
            <a:endParaRPr lang="zh-CN" altLang="en-US" dirty="0">
              <a:solidFill>
                <a:schemeClr val="bg1"/>
              </a:solidFill>
            </a:endParaRPr>
          </a:p>
        </p:txBody>
      </p:sp>
      <p:sp>
        <p:nvSpPr>
          <p:cNvPr id="5" name="矩形: 圆角 4">
            <a:extLst>
              <a:ext uri="{FF2B5EF4-FFF2-40B4-BE49-F238E27FC236}">
                <a16:creationId xmlns:a16="http://schemas.microsoft.com/office/drawing/2014/main" id="{4D1D69BC-B2AB-1301-6735-28BD1543883C}"/>
              </a:ext>
            </a:extLst>
          </p:cNvPr>
          <p:cNvSpPr/>
          <p:nvPr/>
        </p:nvSpPr>
        <p:spPr>
          <a:xfrm>
            <a:off x="281608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Project Progress</a:t>
            </a:r>
            <a:endParaRPr lang="zh-CN" altLang="en-US" dirty="0"/>
          </a:p>
        </p:txBody>
      </p:sp>
      <p:graphicFrame>
        <p:nvGraphicFramePr>
          <p:cNvPr id="6" name="图表 5">
            <a:extLst>
              <a:ext uri="{FF2B5EF4-FFF2-40B4-BE49-F238E27FC236}">
                <a16:creationId xmlns:a16="http://schemas.microsoft.com/office/drawing/2014/main" id="{810A2E62-4D2A-0655-F2E5-75D527FECDCF}"/>
              </a:ext>
            </a:extLst>
          </p:cNvPr>
          <p:cNvGraphicFramePr/>
          <p:nvPr>
            <p:extLst>
              <p:ext uri="{D42A27DB-BD31-4B8C-83A1-F6EECF244321}">
                <p14:modId xmlns:p14="http://schemas.microsoft.com/office/powerpoint/2010/main" val="377945496"/>
              </p:ext>
            </p:extLst>
          </p:nvPr>
        </p:nvGraphicFramePr>
        <p:xfrm>
          <a:off x="1020418" y="1878494"/>
          <a:ext cx="9793356" cy="46747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8296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F124AA7A-C3E7-72ED-1D3C-D53B4614E90E}"/>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Execution</a:t>
            </a:r>
          </a:p>
          <a:p>
            <a:pPr algn="ctr"/>
            <a:r>
              <a:rPr lang="en-US" altLang="zh-CN" dirty="0">
                <a:solidFill>
                  <a:schemeClr val="bg1"/>
                </a:solidFill>
              </a:rPr>
              <a:t>Detail</a:t>
            </a:r>
            <a:endParaRPr lang="zh-CN" altLang="en-US" dirty="0">
              <a:solidFill>
                <a:schemeClr val="bg1"/>
              </a:solidFill>
            </a:endParaRPr>
          </a:p>
        </p:txBody>
      </p:sp>
      <p:sp>
        <p:nvSpPr>
          <p:cNvPr id="5" name="矩形: 圆角 4">
            <a:extLst>
              <a:ext uri="{FF2B5EF4-FFF2-40B4-BE49-F238E27FC236}">
                <a16:creationId xmlns:a16="http://schemas.microsoft.com/office/drawing/2014/main" id="{F8F8D187-FCEC-8FAE-A2F6-9FFB82869F25}"/>
              </a:ext>
            </a:extLst>
          </p:cNvPr>
          <p:cNvSpPr/>
          <p:nvPr/>
        </p:nvSpPr>
        <p:spPr>
          <a:xfrm>
            <a:off x="2816086"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 Cost</a:t>
            </a:r>
            <a:endParaRPr lang="zh-CN" altLang="en-US" dirty="0"/>
          </a:p>
        </p:txBody>
      </p:sp>
      <p:graphicFrame>
        <p:nvGraphicFramePr>
          <p:cNvPr id="6" name="图表 5">
            <a:extLst>
              <a:ext uri="{FF2B5EF4-FFF2-40B4-BE49-F238E27FC236}">
                <a16:creationId xmlns:a16="http://schemas.microsoft.com/office/drawing/2014/main" id="{125FE1B6-4675-534B-3304-5D6336283EA8}"/>
              </a:ext>
            </a:extLst>
          </p:cNvPr>
          <p:cNvGraphicFramePr/>
          <p:nvPr>
            <p:extLst>
              <p:ext uri="{D42A27DB-BD31-4B8C-83A1-F6EECF244321}">
                <p14:modId xmlns:p14="http://schemas.microsoft.com/office/powerpoint/2010/main" val="4003064903"/>
              </p:ext>
            </p:extLst>
          </p:nvPr>
        </p:nvGraphicFramePr>
        <p:xfrm>
          <a:off x="1371599" y="1792355"/>
          <a:ext cx="8448261" cy="4565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270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648ECC8-7307-16CF-17EF-7C2B9FD96DDF}"/>
              </a:ext>
            </a:extLst>
          </p:cNvPr>
          <p:cNvSpPr/>
          <p:nvPr/>
        </p:nvSpPr>
        <p:spPr>
          <a:xfrm>
            <a:off x="636103" y="304799"/>
            <a:ext cx="1623391" cy="841513"/>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Risk Plan</a:t>
            </a:r>
            <a:endParaRPr lang="zh-CN" altLang="en-US" dirty="0">
              <a:solidFill>
                <a:schemeClr val="bg1"/>
              </a:solidFill>
            </a:endParaRPr>
          </a:p>
        </p:txBody>
      </p:sp>
      <p:graphicFrame>
        <p:nvGraphicFramePr>
          <p:cNvPr id="5" name="表格 4">
            <a:extLst>
              <a:ext uri="{FF2B5EF4-FFF2-40B4-BE49-F238E27FC236}">
                <a16:creationId xmlns:a16="http://schemas.microsoft.com/office/drawing/2014/main" id="{72987376-36E8-07C3-313A-D47B4436C807}"/>
              </a:ext>
            </a:extLst>
          </p:cNvPr>
          <p:cNvGraphicFramePr>
            <a:graphicFrameLocks noGrp="1"/>
          </p:cNvGraphicFramePr>
          <p:nvPr>
            <p:extLst>
              <p:ext uri="{D42A27DB-BD31-4B8C-83A1-F6EECF244321}">
                <p14:modId xmlns:p14="http://schemas.microsoft.com/office/powerpoint/2010/main" val="6566968"/>
              </p:ext>
            </p:extLst>
          </p:nvPr>
        </p:nvGraphicFramePr>
        <p:xfrm>
          <a:off x="2083904" y="1855307"/>
          <a:ext cx="8024192" cy="4697894"/>
        </p:xfrm>
        <a:graphic>
          <a:graphicData uri="http://schemas.openxmlformats.org/drawingml/2006/table">
            <a:tbl>
              <a:tblPr>
                <a:tableStyleId>{3C2FFA5D-87B4-456A-9821-1D502468CF0F}</a:tableStyleId>
              </a:tblPr>
              <a:tblGrid>
                <a:gridCol w="2912272">
                  <a:extLst>
                    <a:ext uri="{9D8B030D-6E8A-4147-A177-3AD203B41FA5}">
                      <a16:colId xmlns:a16="http://schemas.microsoft.com/office/drawing/2014/main" val="2664746060"/>
                    </a:ext>
                  </a:extLst>
                </a:gridCol>
                <a:gridCol w="2912272">
                  <a:extLst>
                    <a:ext uri="{9D8B030D-6E8A-4147-A177-3AD203B41FA5}">
                      <a16:colId xmlns:a16="http://schemas.microsoft.com/office/drawing/2014/main" val="226923102"/>
                    </a:ext>
                  </a:extLst>
                </a:gridCol>
                <a:gridCol w="2199648">
                  <a:extLst>
                    <a:ext uri="{9D8B030D-6E8A-4147-A177-3AD203B41FA5}">
                      <a16:colId xmlns:a16="http://schemas.microsoft.com/office/drawing/2014/main" val="3680340815"/>
                    </a:ext>
                  </a:extLst>
                </a:gridCol>
              </a:tblGrid>
              <a:tr h="313192">
                <a:tc>
                  <a:txBody>
                    <a:bodyPr/>
                    <a:lstStyle/>
                    <a:p>
                      <a:pPr marL="0" marR="0" algn="ctr">
                        <a:spcBef>
                          <a:spcPts val="0"/>
                        </a:spcBef>
                        <a:spcAft>
                          <a:spcPts val="0"/>
                        </a:spcAft>
                      </a:pPr>
                      <a:r>
                        <a:rPr lang="en-US" sz="1000" kern="0">
                          <a:effectLst/>
                        </a:rPr>
                        <a:t>RBS  level 0</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000" kern="0">
                          <a:effectLst/>
                        </a:rPr>
                        <a:t>RBS level 1</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000" kern="0">
                          <a:effectLst/>
                        </a:rPr>
                        <a:t>RBS level 2</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619010239"/>
                  </a:ext>
                </a:extLst>
              </a:tr>
              <a:tr h="508939">
                <a:tc rowSpan="9">
                  <a:txBody>
                    <a:bodyPr/>
                    <a:lstStyle/>
                    <a:p>
                      <a:pPr marL="0" marR="0" algn="ctr">
                        <a:spcBef>
                          <a:spcPts val="0"/>
                        </a:spcBef>
                        <a:spcAft>
                          <a:spcPts val="0"/>
                        </a:spcAft>
                      </a:pPr>
                      <a:r>
                        <a:rPr lang="en-US" sz="1000" kern="0">
                          <a:effectLst/>
                        </a:rPr>
                        <a:t>All risks probably happen in project</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rowSpan="2">
                  <a:txBody>
                    <a:bodyPr/>
                    <a:lstStyle/>
                    <a:p>
                      <a:pPr marL="0" marR="0" algn="ctr">
                        <a:spcBef>
                          <a:spcPts val="0"/>
                        </a:spcBef>
                        <a:spcAft>
                          <a:spcPts val="0"/>
                        </a:spcAft>
                      </a:pPr>
                      <a:r>
                        <a:rPr lang="en-US" sz="1000" kern="0">
                          <a:effectLst/>
                        </a:rPr>
                        <a:t>Technique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sz="1000" kern="0">
                          <a:effectLst/>
                        </a:rPr>
                        <a:t>low proficiency in technique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752841244"/>
                  </a:ext>
                </a:extLst>
              </a:tr>
              <a:tr h="313192">
                <a:tc vMerge="1">
                  <a:txBody>
                    <a:bodyPr/>
                    <a:lstStyle/>
                    <a:p>
                      <a:endParaRPr lang="zh-CN" altLang="en-US"/>
                    </a:p>
                  </a:txBody>
                  <a:tcPr/>
                </a:tc>
                <a:tc vMerge="1">
                  <a:txBody>
                    <a:bodyPr/>
                    <a:lstStyle/>
                    <a:p>
                      <a:endParaRPr lang="zh-CN" altLang="en-US"/>
                    </a:p>
                  </a:txBody>
                  <a:tcPr/>
                </a:tc>
                <a:tc>
                  <a:txBody>
                    <a:bodyPr/>
                    <a:lstStyle/>
                    <a:p>
                      <a:pPr marL="0" marR="0" algn="just">
                        <a:spcBef>
                          <a:spcPts val="0"/>
                        </a:spcBef>
                        <a:spcAft>
                          <a:spcPts val="0"/>
                        </a:spcAft>
                      </a:pPr>
                      <a:r>
                        <a:rPr lang="en-US" sz="1000" kern="0">
                          <a:effectLst/>
                        </a:rPr>
                        <a:t>External Interface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284526302"/>
                  </a:ext>
                </a:extLst>
              </a:tr>
              <a:tr h="508939">
                <a:tc vMerge="1">
                  <a:txBody>
                    <a:bodyPr/>
                    <a:lstStyle/>
                    <a:p>
                      <a:endParaRPr lang="zh-CN" altLang="en-US"/>
                    </a:p>
                  </a:txBody>
                  <a:tcPr/>
                </a:tc>
                <a:tc rowSpan="4">
                  <a:txBody>
                    <a:bodyPr/>
                    <a:lstStyle/>
                    <a:p>
                      <a:pPr marL="0" marR="0" algn="ctr">
                        <a:spcBef>
                          <a:spcPts val="0"/>
                        </a:spcBef>
                        <a:spcAft>
                          <a:spcPts val="0"/>
                        </a:spcAft>
                      </a:pPr>
                      <a:r>
                        <a:rPr lang="en-US" sz="1000" kern="0" dirty="0">
                          <a:effectLst/>
                        </a:rPr>
                        <a:t>Manage Risk</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sz="1000" kern="0">
                          <a:effectLst/>
                        </a:rPr>
                        <a:t>Someone absent from the meeting</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87272807"/>
                  </a:ext>
                </a:extLst>
              </a:tr>
              <a:tr h="704684">
                <a:tc vMerge="1">
                  <a:txBody>
                    <a:bodyPr/>
                    <a:lstStyle/>
                    <a:p>
                      <a:endParaRPr lang="zh-CN" altLang="en-US"/>
                    </a:p>
                  </a:txBody>
                  <a:tcPr/>
                </a:tc>
                <a:tc vMerge="1">
                  <a:txBody>
                    <a:bodyPr/>
                    <a:lstStyle/>
                    <a:p>
                      <a:endParaRPr lang="zh-CN" altLang="en-US"/>
                    </a:p>
                  </a:txBody>
                  <a:tcPr/>
                </a:tc>
                <a:tc>
                  <a:txBody>
                    <a:bodyPr/>
                    <a:lstStyle/>
                    <a:p>
                      <a:pPr marL="0" marR="0" algn="just">
                        <a:spcBef>
                          <a:spcPts val="0"/>
                        </a:spcBef>
                        <a:spcAft>
                          <a:spcPts val="0"/>
                        </a:spcAft>
                      </a:pPr>
                      <a:r>
                        <a:rPr lang="en-US" sz="1000" kern="0">
                          <a:effectLst/>
                        </a:rPr>
                        <a:t>Underestimate of the workload and difficulties of a week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540360302"/>
                  </a:ext>
                </a:extLst>
              </a:tr>
              <a:tr h="508939">
                <a:tc vMerge="1">
                  <a:txBody>
                    <a:bodyPr/>
                    <a:lstStyle/>
                    <a:p>
                      <a:endParaRPr lang="zh-CN" altLang="en-US"/>
                    </a:p>
                  </a:txBody>
                  <a:tcPr/>
                </a:tc>
                <a:tc vMerge="1">
                  <a:txBody>
                    <a:bodyPr/>
                    <a:lstStyle/>
                    <a:p>
                      <a:endParaRPr lang="zh-CN" altLang="en-US"/>
                    </a:p>
                  </a:txBody>
                  <a:tcPr/>
                </a:tc>
                <a:tc>
                  <a:txBody>
                    <a:bodyPr/>
                    <a:lstStyle/>
                    <a:p>
                      <a:pPr marL="0" marR="0" algn="just">
                        <a:spcBef>
                          <a:spcPts val="0"/>
                        </a:spcBef>
                        <a:spcAft>
                          <a:spcPts val="0"/>
                        </a:spcAft>
                      </a:pPr>
                      <a:r>
                        <a:rPr lang="en-US" sz="1000" kern="0">
                          <a:effectLst/>
                        </a:rPr>
                        <a:t>Cuurent plan is difficult to complete</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4009529363"/>
                  </a:ext>
                </a:extLst>
              </a:tr>
              <a:tr h="508939">
                <a:tc vMerge="1">
                  <a:txBody>
                    <a:bodyPr/>
                    <a:lstStyle/>
                    <a:p>
                      <a:endParaRPr lang="zh-CN" altLang="en-US"/>
                    </a:p>
                  </a:txBody>
                  <a:tcPr/>
                </a:tc>
                <a:tc vMerge="1">
                  <a:txBody>
                    <a:bodyPr/>
                    <a:lstStyle/>
                    <a:p>
                      <a:endParaRPr lang="zh-CN" altLang="en-US"/>
                    </a:p>
                  </a:txBody>
                  <a:tcPr/>
                </a:tc>
                <a:tc>
                  <a:txBody>
                    <a:bodyPr/>
                    <a:lstStyle/>
                    <a:p>
                      <a:pPr marL="0" marR="0" algn="just">
                        <a:spcBef>
                          <a:spcPts val="0"/>
                        </a:spcBef>
                        <a:spcAft>
                          <a:spcPts val="0"/>
                        </a:spcAft>
                      </a:pPr>
                      <a:r>
                        <a:rPr lang="en-US" sz="1000" kern="0">
                          <a:effectLst/>
                        </a:rPr>
                        <a:t>Someone busy in their personal affairs</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473829971"/>
                  </a:ext>
                </a:extLst>
              </a:tr>
              <a:tr h="508939">
                <a:tc vMerge="1">
                  <a:txBody>
                    <a:bodyPr/>
                    <a:lstStyle/>
                    <a:p>
                      <a:endParaRPr lang="zh-CN" altLang="en-US"/>
                    </a:p>
                  </a:txBody>
                  <a:tcPr/>
                </a:tc>
                <a:tc rowSpan="3">
                  <a:txBody>
                    <a:bodyPr/>
                    <a:lstStyle/>
                    <a:p>
                      <a:pPr marL="0" marR="0" algn="ctr">
                        <a:spcBef>
                          <a:spcPts val="0"/>
                        </a:spcBef>
                        <a:spcAft>
                          <a:spcPts val="0"/>
                        </a:spcAft>
                      </a:pPr>
                      <a:r>
                        <a:rPr lang="en-US" sz="1000" kern="0">
                          <a:effectLst/>
                        </a:rPr>
                        <a:t>Accidental Risk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nchor="ctr"/>
                </a:tc>
                <a:tc>
                  <a:txBody>
                    <a:bodyPr/>
                    <a:lstStyle/>
                    <a:p>
                      <a:pPr marL="0" marR="0" algn="just">
                        <a:spcBef>
                          <a:spcPts val="0"/>
                        </a:spcBef>
                        <a:spcAft>
                          <a:spcPts val="0"/>
                        </a:spcAft>
                      </a:pPr>
                      <a:r>
                        <a:rPr lang="en-US" sz="1000" kern="0">
                          <a:effectLst/>
                        </a:rPr>
                        <a:t>Someone get sick，recover in a week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253273474"/>
                  </a:ext>
                </a:extLst>
              </a:tr>
              <a:tr h="313192">
                <a:tc vMerge="1">
                  <a:txBody>
                    <a:bodyPr/>
                    <a:lstStyle/>
                    <a:p>
                      <a:endParaRPr lang="zh-CN" altLang="en-US"/>
                    </a:p>
                  </a:txBody>
                  <a:tcPr/>
                </a:tc>
                <a:tc vMerge="1">
                  <a:txBody>
                    <a:bodyPr/>
                    <a:lstStyle/>
                    <a:p>
                      <a:endParaRPr lang="zh-CN" altLang="en-US"/>
                    </a:p>
                  </a:txBody>
                  <a:tcPr/>
                </a:tc>
                <a:tc>
                  <a:txBody>
                    <a:bodyPr/>
                    <a:lstStyle/>
                    <a:p>
                      <a:pPr marL="0" marR="0" algn="just">
                        <a:spcBef>
                          <a:spcPts val="0"/>
                        </a:spcBef>
                        <a:spcAft>
                          <a:spcPts val="0"/>
                        </a:spcAft>
                      </a:pPr>
                      <a:r>
                        <a:rPr lang="en-US" sz="1000" kern="0">
                          <a:effectLst/>
                        </a:rPr>
                        <a:t>The loss of current work</a:t>
                      </a:r>
                      <a:endParaRPr lang="en-US"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67647162"/>
                  </a:ext>
                </a:extLst>
              </a:tr>
              <a:tr h="508939">
                <a:tc vMerge="1">
                  <a:txBody>
                    <a:bodyPr/>
                    <a:lstStyle/>
                    <a:p>
                      <a:endParaRPr lang="zh-CN" altLang="en-US"/>
                    </a:p>
                  </a:txBody>
                  <a:tcPr/>
                </a:tc>
                <a:tc vMerge="1">
                  <a:txBody>
                    <a:bodyPr/>
                    <a:lstStyle/>
                    <a:p>
                      <a:endParaRPr lang="zh-CN" altLang="en-US"/>
                    </a:p>
                  </a:txBody>
                  <a:tcPr/>
                </a:tc>
                <a:tc>
                  <a:txBody>
                    <a:bodyPr/>
                    <a:lstStyle/>
                    <a:p>
                      <a:pPr marL="0" marR="0" algn="just">
                        <a:spcBef>
                          <a:spcPts val="0"/>
                        </a:spcBef>
                        <a:spcAft>
                          <a:spcPts val="0"/>
                        </a:spcAft>
                      </a:pPr>
                      <a:r>
                        <a:rPr lang="en-US" sz="1000" kern="0" dirty="0">
                          <a:effectLst/>
                        </a:rPr>
                        <a:t>Someone get </a:t>
                      </a:r>
                      <a:r>
                        <a:rPr lang="en-US" sz="1000" kern="0" dirty="0" err="1">
                          <a:effectLst/>
                        </a:rPr>
                        <a:t>sick，recover</a:t>
                      </a:r>
                      <a:r>
                        <a:rPr lang="en-US" sz="1000" kern="0" dirty="0">
                          <a:effectLst/>
                        </a:rPr>
                        <a:t> for a long time</a:t>
                      </a:r>
                      <a:endParaRPr lang="en-US"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820620242"/>
                  </a:ext>
                </a:extLst>
              </a:tr>
            </a:tbl>
          </a:graphicData>
        </a:graphic>
      </p:graphicFrame>
      <p:sp>
        <p:nvSpPr>
          <p:cNvPr id="6" name="矩形: 圆角 5">
            <a:extLst>
              <a:ext uri="{FF2B5EF4-FFF2-40B4-BE49-F238E27FC236}">
                <a16:creationId xmlns:a16="http://schemas.microsoft.com/office/drawing/2014/main" id="{601875E2-E913-3E4F-F2A3-425620C98958}"/>
              </a:ext>
            </a:extLst>
          </p:cNvPr>
          <p:cNvSpPr/>
          <p:nvPr/>
        </p:nvSpPr>
        <p:spPr>
          <a:xfrm>
            <a:off x="2723321" y="672547"/>
            <a:ext cx="6082748" cy="94753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Risk </a:t>
            </a:r>
            <a:r>
              <a:rPr lang="en-US" altLang="zh-CN" dirty="0" err="1"/>
              <a:t>Indetification</a:t>
            </a:r>
            <a:endParaRPr lang="zh-CN" altLang="en-US" dirty="0"/>
          </a:p>
        </p:txBody>
      </p:sp>
    </p:spTree>
    <p:extLst>
      <p:ext uri="{BB962C8B-B14F-4D97-AF65-F5344CB8AC3E}">
        <p14:creationId xmlns:p14="http://schemas.microsoft.com/office/powerpoint/2010/main" val="42526843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982</Words>
  <Application>Microsoft Office PowerPoint</Application>
  <PresentationFormat>宽屏</PresentationFormat>
  <Paragraphs>307</Paragraphs>
  <Slides>19</Slides>
  <Notes>0</Notes>
  <HiddenSlides>0</HiddenSlides>
  <MMClips>4</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等线</vt:lpstr>
      <vt:lpstr>等线 Light</vt:lpstr>
      <vt:lpstr>黑体</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1029536842@qq.com</dc:creator>
  <cp:lastModifiedBy>1029536842@qq.com</cp:lastModifiedBy>
  <cp:revision>1</cp:revision>
  <dcterms:created xsi:type="dcterms:W3CDTF">2023-05-30T14:18:16Z</dcterms:created>
  <dcterms:modified xsi:type="dcterms:W3CDTF">2023-05-30T14:18:48Z</dcterms:modified>
</cp:coreProperties>
</file>